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365" r:id="rId3"/>
    <p:sldId id="269" r:id="rId4"/>
    <p:sldId id="263" r:id="rId5"/>
    <p:sldId id="278" r:id="rId6"/>
    <p:sldId id="332" r:id="rId7"/>
    <p:sldId id="281" r:id="rId8"/>
    <p:sldId id="284" r:id="rId9"/>
    <p:sldId id="324" r:id="rId10"/>
    <p:sldId id="323" r:id="rId11"/>
    <p:sldId id="319" r:id="rId12"/>
    <p:sldId id="331" r:id="rId13"/>
    <p:sldId id="267" r:id="rId14"/>
    <p:sldId id="271" r:id="rId15"/>
    <p:sldId id="272" r:id="rId16"/>
    <p:sldId id="273" r:id="rId17"/>
    <p:sldId id="274" r:id="rId18"/>
    <p:sldId id="400" r:id="rId19"/>
    <p:sldId id="275" r:id="rId20"/>
    <p:sldId id="276" r:id="rId21"/>
    <p:sldId id="277" r:id="rId22"/>
    <p:sldId id="329" r:id="rId23"/>
    <p:sldId id="257" r:id="rId24"/>
    <p:sldId id="321" r:id="rId25"/>
    <p:sldId id="337" r:id="rId26"/>
    <p:sldId id="338" r:id="rId27"/>
    <p:sldId id="346" r:id="rId28"/>
    <p:sldId id="381" r:id="rId29"/>
    <p:sldId id="382" r:id="rId30"/>
    <p:sldId id="383" r:id="rId31"/>
    <p:sldId id="384" r:id="rId32"/>
    <p:sldId id="385" r:id="rId33"/>
    <p:sldId id="386" r:id="rId34"/>
    <p:sldId id="387" r:id="rId35"/>
    <p:sldId id="388" r:id="rId36"/>
    <p:sldId id="389" r:id="rId37"/>
    <p:sldId id="390" r:id="rId38"/>
    <p:sldId id="391" r:id="rId39"/>
    <p:sldId id="377" r:id="rId40"/>
    <p:sldId id="339" r:id="rId41"/>
    <p:sldId id="340" r:id="rId42"/>
    <p:sldId id="341" r:id="rId43"/>
    <p:sldId id="342" r:id="rId44"/>
    <p:sldId id="343" r:id="rId45"/>
    <p:sldId id="344" r:id="rId46"/>
    <p:sldId id="345" r:id="rId47"/>
    <p:sldId id="361" r:id="rId48"/>
    <p:sldId id="350" r:id="rId49"/>
    <p:sldId id="334" r:id="rId50"/>
    <p:sldId id="351" r:id="rId51"/>
    <p:sldId id="357" r:id="rId52"/>
    <p:sldId id="354" r:id="rId53"/>
    <p:sldId id="355" r:id="rId54"/>
    <p:sldId id="356" r:id="rId55"/>
    <p:sldId id="392" r:id="rId56"/>
    <p:sldId id="262" r:id="rId57"/>
    <p:sldId id="258" r:id="rId58"/>
    <p:sldId id="259" r:id="rId59"/>
    <p:sldId id="260" r:id="rId60"/>
    <p:sldId id="261" r:id="rId61"/>
    <p:sldId id="335" r:id="rId62"/>
    <p:sldId id="363" r:id="rId63"/>
    <p:sldId id="362" r:id="rId64"/>
    <p:sldId id="364" r:id="rId65"/>
    <p:sldId id="336" r:id="rId66"/>
    <p:sldId id="333" r:id="rId67"/>
    <p:sldId id="393" r:id="rId68"/>
    <p:sldId id="394" r:id="rId69"/>
    <p:sldId id="395" r:id="rId70"/>
    <p:sldId id="396" r:id="rId71"/>
    <p:sldId id="397" r:id="rId72"/>
    <p:sldId id="398" r:id="rId73"/>
    <p:sldId id="399" r:id="rId74"/>
    <p:sldId id="40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EC4318-C50B-43B0-AE0E-CA0DC54E2FF6}">
          <p14:sldIdLst>
            <p14:sldId id="256"/>
            <p14:sldId id="365"/>
          </p14:sldIdLst>
        </p14:section>
        <p14:section name="Intro" id="{AF72E0E9-1869-4F39-B40D-0513E8731EAB}">
          <p14:sldIdLst>
            <p14:sldId id="269"/>
            <p14:sldId id="263"/>
            <p14:sldId id="278"/>
          </p14:sldIdLst>
        </p14:section>
        <p14:section name="MDM" id="{8CBBF8AD-7CB3-47CF-95FA-AAB636AB2CCC}">
          <p14:sldIdLst>
            <p14:sldId id="332"/>
            <p14:sldId id="281"/>
            <p14:sldId id="284"/>
            <p14:sldId id="324"/>
          </p14:sldIdLst>
        </p14:section>
        <p14:section name="Business Agility" id="{379CACE5-CFBE-46C5-931C-E5C6DD067958}">
          <p14:sldIdLst>
            <p14:sldId id="323"/>
            <p14:sldId id="319"/>
            <p14:sldId id="331"/>
          </p14:sldIdLst>
        </p14:section>
        <p14:section name="Customer Experience" id="{2F75FB96-0BB6-4FDF-A9CF-FFCBA84E25DB}">
          <p14:sldIdLst>
            <p14:sldId id="267"/>
            <p14:sldId id="271"/>
            <p14:sldId id="272"/>
          </p14:sldIdLst>
        </p14:section>
        <p14:section name="People" id="{9354B4F7-173D-432C-AF0B-52CDC0A634F3}">
          <p14:sldIdLst>
            <p14:sldId id="273"/>
            <p14:sldId id="274"/>
            <p14:sldId id="400"/>
            <p14:sldId id="275"/>
            <p14:sldId id="276"/>
            <p14:sldId id="277"/>
            <p14:sldId id="329"/>
            <p14:sldId id="257"/>
            <p14:sldId id="321"/>
            <p14:sldId id="337"/>
            <p14:sldId id="338"/>
            <p14:sldId id="346"/>
            <p14:sldId id="381"/>
            <p14:sldId id="382"/>
            <p14:sldId id="383"/>
            <p14:sldId id="384"/>
            <p14:sldId id="385"/>
            <p14:sldId id="386"/>
            <p14:sldId id="387"/>
            <p14:sldId id="388"/>
            <p14:sldId id="389"/>
            <p14:sldId id="390"/>
            <p14:sldId id="391"/>
            <p14:sldId id="377"/>
            <p14:sldId id="339"/>
            <p14:sldId id="340"/>
            <p14:sldId id="341"/>
            <p14:sldId id="342"/>
            <p14:sldId id="343"/>
            <p14:sldId id="344"/>
            <p14:sldId id="345"/>
            <p14:sldId id="361"/>
            <p14:sldId id="350"/>
            <p14:sldId id="334"/>
            <p14:sldId id="351"/>
            <p14:sldId id="357"/>
            <p14:sldId id="354"/>
            <p14:sldId id="355"/>
            <p14:sldId id="356"/>
            <p14:sldId id="392"/>
            <p14:sldId id="262"/>
            <p14:sldId id="258"/>
            <p14:sldId id="259"/>
            <p14:sldId id="260"/>
            <p14:sldId id="261"/>
            <p14:sldId id="335"/>
            <p14:sldId id="363"/>
            <p14:sldId id="362"/>
            <p14:sldId id="364"/>
            <p14:sldId id="336"/>
            <p14:sldId id="333"/>
            <p14:sldId id="393"/>
            <p14:sldId id="394"/>
            <p14:sldId id="395"/>
            <p14:sldId id="396"/>
            <p14:sldId id="397"/>
            <p14:sldId id="398"/>
            <p14:sldId id="399"/>
            <p14:sldId id="4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won Chae" initials="JC" lastIdx="5" clrIdx="0">
    <p:extLst>
      <p:ext uri="{19B8F6BF-5375-455C-9EA6-DF929625EA0E}">
        <p15:presenceInfo xmlns:p15="http://schemas.microsoft.com/office/powerpoint/2012/main" userId="915359e2cf9b69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210B"/>
    <a:srgbClr val="484848"/>
    <a:srgbClr val="9D9D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41" autoAdjust="0"/>
    <p:restoredTop sz="93537" autoAdjust="0"/>
  </p:normalViewPr>
  <p:slideViewPr>
    <p:cSldViewPr snapToGrid="0">
      <p:cViewPr varScale="1">
        <p:scale>
          <a:sx n="61" d="100"/>
          <a:sy n="61" d="100"/>
        </p:scale>
        <p:origin x="278"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09T10:39:48.149" idx="1">
    <p:pos x="10" y="10"/>
    <p:text>something about product cyckle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2-09T15:42:44.011" idx="3">
    <p:pos x="10" y="10"/>
    <p:text>org chart</p:text>
    <p:extLst>
      <p:ext uri="{C676402C-5697-4E1C-873F-D02D1690AC5C}">
        <p15:threadingInfo xmlns:p15="http://schemas.microsoft.com/office/powerpoint/2012/main" timeZoneBias="300"/>
      </p:ext>
    </p:extLst>
  </p:cm>
  <p:cm authorId="1" dt="2018-12-09T15:47:24.750" idx="5">
    <p:pos x="106" y="106"/>
    <p:text>readability</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2-09T15:43:59.155" idx="4">
    <p:pos x="10" y="10"/>
    <p:text>business continuity (how to maintain business while making changes)</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72511D-E223-4302-A699-2E6A97F042E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D43E4FC-E93F-4EDE-A5CD-E1697D967761}">
      <dgm:prSet phldrT="[Text]"/>
      <dgm:spPr>
        <a:solidFill>
          <a:srgbClr val="DC220D"/>
        </a:solidFill>
      </dgm:spPr>
      <dgm:t>
        <a:bodyPr/>
        <a:lstStyle/>
        <a:p>
          <a:r>
            <a:rPr lang="en-US" dirty="0"/>
            <a:t>Re-platform</a:t>
          </a:r>
        </a:p>
      </dgm:t>
    </dgm:pt>
    <dgm:pt modelId="{F010B492-5E8D-41A0-93CD-F331FD88E42D}" type="parTrans" cxnId="{355F48C6-293D-46F7-A34E-A0AB396C5922}">
      <dgm:prSet/>
      <dgm:spPr/>
      <dgm:t>
        <a:bodyPr/>
        <a:lstStyle/>
        <a:p>
          <a:endParaRPr lang="en-US"/>
        </a:p>
      </dgm:t>
    </dgm:pt>
    <dgm:pt modelId="{00708C55-D310-44F0-8360-390CF2585707}" type="sibTrans" cxnId="{355F48C6-293D-46F7-A34E-A0AB396C5922}">
      <dgm:prSet/>
      <dgm:spPr/>
      <dgm:t>
        <a:bodyPr/>
        <a:lstStyle/>
        <a:p>
          <a:endParaRPr lang="en-US"/>
        </a:p>
      </dgm:t>
    </dgm:pt>
    <dgm:pt modelId="{EA38687C-1070-404A-8676-C51E0AEEDD49}">
      <dgm:prSet phldrT="[Text]"/>
      <dgm:spPr/>
      <dgm:t>
        <a:bodyPr/>
        <a:lstStyle/>
        <a:p>
          <a:r>
            <a:rPr lang="en-US" dirty="0"/>
            <a:t>Establish platforms via Oracle API PaaS &amp; force.com</a:t>
          </a:r>
        </a:p>
      </dgm:t>
    </dgm:pt>
    <dgm:pt modelId="{FBDBC1AC-8FB0-4620-A803-6AA016A687CA}" type="parTrans" cxnId="{499A330B-3E74-4257-9936-99792FA6D277}">
      <dgm:prSet/>
      <dgm:spPr/>
      <dgm:t>
        <a:bodyPr/>
        <a:lstStyle/>
        <a:p>
          <a:endParaRPr lang="en-US"/>
        </a:p>
      </dgm:t>
    </dgm:pt>
    <dgm:pt modelId="{42C9212A-D68D-4355-B1F0-30F00B272BB6}" type="sibTrans" cxnId="{499A330B-3E74-4257-9936-99792FA6D277}">
      <dgm:prSet/>
      <dgm:spPr/>
      <dgm:t>
        <a:bodyPr/>
        <a:lstStyle/>
        <a:p>
          <a:endParaRPr lang="en-US"/>
        </a:p>
      </dgm:t>
    </dgm:pt>
    <dgm:pt modelId="{7A0C0552-B9E7-47A3-BB65-B9F791528A99}">
      <dgm:prSet phldrT="[Text]"/>
      <dgm:spPr>
        <a:solidFill>
          <a:srgbClr val="DC220D"/>
        </a:solidFill>
      </dgm:spPr>
      <dgm:t>
        <a:bodyPr/>
        <a:lstStyle/>
        <a:p>
          <a:r>
            <a:rPr lang="en-US" dirty="0"/>
            <a:t>Modernize</a:t>
          </a:r>
        </a:p>
      </dgm:t>
    </dgm:pt>
    <dgm:pt modelId="{86CE560D-84DD-4831-96F3-90791FD2B0AE}" type="parTrans" cxnId="{9B3909E2-D12D-4F77-80F5-3097BA26E81A}">
      <dgm:prSet/>
      <dgm:spPr/>
      <dgm:t>
        <a:bodyPr/>
        <a:lstStyle/>
        <a:p>
          <a:endParaRPr lang="en-US"/>
        </a:p>
      </dgm:t>
    </dgm:pt>
    <dgm:pt modelId="{CA563BC2-049E-4555-94C0-371FDB1B7E4A}" type="sibTrans" cxnId="{9B3909E2-D12D-4F77-80F5-3097BA26E81A}">
      <dgm:prSet/>
      <dgm:spPr/>
      <dgm:t>
        <a:bodyPr/>
        <a:lstStyle/>
        <a:p>
          <a:endParaRPr lang="en-US"/>
        </a:p>
      </dgm:t>
    </dgm:pt>
    <dgm:pt modelId="{5D5AB921-BC7F-4C09-8279-079A82CA7514}">
      <dgm:prSet phldrT="[Text]"/>
      <dgm:spPr/>
      <dgm:t>
        <a:bodyPr/>
        <a:lstStyle/>
        <a:p>
          <a:r>
            <a:rPr lang="en-US"/>
            <a:t>Allow newer apps to mature </a:t>
          </a:r>
          <a:endParaRPr lang="en-US" dirty="0"/>
        </a:p>
      </dgm:t>
    </dgm:pt>
    <dgm:pt modelId="{51B58621-1B51-41BB-910E-C7C65737ACDC}" type="parTrans" cxnId="{1F1BE151-F40C-4BDD-80A1-C33A53A82597}">
      <dgm:prSet/>
      <dgm:spPr/>
      <dgm:t>
        <a:bodyPr/>
        <a:lstStyle/>
        <a:p>
          <a:endParaRPr lang="en-US"/>
        </a:p>
      </dgm:t>
    </dgm:pt>
    <dgm:pt modelId="{F72EBA6F-8439-4DA8-8D35-68B285F952FE}" type="sibTrans" cxnId="{1F1BE151-F40C-4BDD-80A1-C33A53A82597}">
      <dgm:prSet/>
      <dgm:spPr/>
      <dgm:t>
        <a:bodyPr/>
        <a:lstStyle/>
        <a:p>
          <a:endParaRPr lang="en-US"/>
        </a:p>
      </dgm:t>
    </dgm:pt>
    <dgm:pt modelId="{322AAEFF-14B8-45C7-88B4-E6CC741B35ED}">
      <dgm:prSet/>
      <dgm:spPr>
        <a:solidFill>
          <a:srgbClr val="DC220D"/>
        </a:solidFill>
      </dgm:spPr>
      <dgm:t>
        <a:bodyPr/>
        <a:lstStyle/>
        <a:p>
          <a:r>
            <a:rPr lang="en-US" dirty="0"/>
            <a:t>Organizational Transformation </a:t>
          </a:r>
        </a:p>
      </dgm:t>
    </dgm:pt>
    <dgm:pt modelId="{E764812C-400B-4DB0-967F-97776743BFCD}" type="parTrans" cxnId="{218F76E1-02A9-49A0-9963-365090E25B49}">
      <dgm:prSet/>
      <dgm:spPr/>
      <dgm:t>
        <a:bodyPr/>
        <a:lstStyle/>
        <a:p>
          <a:endParaRPr lang="en-US"/>
        </a:p>
      </dgm:t>
    </dgm:pt>
    <dgm:pt modelId="{BA944882-7821-4486-98A6-6CFF440321F9}" type="sibTrans" cxnId="{218F76E1-02A9-49A0-9963-365090E25B49}">
      <dgm:prSet/>
      <dgm:spPr/>
      <dgm:t>
        <a:bodyPr/>
        <a:lstStyle/>
        <a:p>
          <a:endParaRPr lang="en-US"/>
        </a:p>
      </dgm:t>
    </dgm:pt>
    <dgm:pt modelId="{7613EC3D-EC51-4A2E-9B68-7EC0F97D3913}">
      <dgm:prSet/>
      <dgm:spPr/>
      <dgm:t>
        <a:bodyPr/>
        <a:lstStyle/>
        <a:p>
          <a:r>
            <a:rPr lang="en-US" dirty="0"/>
            <a:t>Set strategies to optimize each platform</a:t>
          </a:r>
        </a:p>
      </dgm:t>
    </dgm:pt>
    <dgm:pt modelId="{F9070C2E-6520-4992-9644-BAA9C290C92E}" type="parTrans" cxnId="{998FAC54-6E66-43E1-A3D3-DE54AC91C0EE}">
      <dgm:prSet/>
      <dgm:spPr/>
      <dgm:t>
        <a:bodyPr/>
        <a:lstStyle/>
        <a:p>
          <a:endParaRPr lang="en-US"/>
        </a:p>
      </dgm:t>
    </dgm:pt>
    <dgm:pt modelId="{56FA2A08-5BAB-4F73-85F8-E0FF09D00206}" type="sibTrans" cxnId="{998FAC54-6E66-43E1-A3D3-DE54AC91C0EE}">
      <dgm:prSet/>
      <dgm:spPr/>
      <dgm:t>
        <a:bodyPr/>
        <a:lstStyle/>
        <a:p>
          <a:endParaRPr lang="en-US"/>
        </a:p>
      </dgm:t>
    </dgm:pt>
    <dgm:pt modelId="{A6D0266E-23ED-40F1-B339-6F39D7A81239}">
      <dgm:prSet phldrT="[Text]"/>
      <dgm:spPr/>
      <dgm:t>
        <a:bodyPr/>
        <a:lstStyle/>
        <a:p>
          <a:r>
            <a:rPr lang="en-US" dirty="0"/>
            <a:t>Reconfigure 5-10 newer apps per platform</a:t>
          </a:r>
        </a:p>
      </dgm:t>
    </dgm:pt>
    <dgm:pt modelId="{AE6EEB7E-A7D1-48D8-B230-960E07DC7F7D}" type="parTrans" cxnId="{D1D43150-9E0D-4341-BB20-BD76974EDDB0}">
      <dgm:prSet/>
      <dgm:spPr/>
      <dgm:t>
        <a:bodyPr/>
        <a:lstStyle/>
        <a:p>
          <a:endParaRPr lang="en-US"/>
        </a:p>
      </dgm:t>
    </dgm:pt>
    <dgm:pt modelId="{803FEF1D-B8D9-4340-8110-9C42D75E4B15}" type="sibTrans" cxnId="{D1D43150-9E0D-4341-BB20-BD76974EDDB0}">
      <dgm:prSet/>
      <dgm:spPr/>
      <dgm:t>
        <a:bodyPr/>
        <a:lstStyle/>
        <a:p>
          <a:endParaRPr lang="en-US"/>
        </a:p>
      </dgm:t>
    </dgm:pt>
    <dgm:pt modelId="{CA40894C-3B69-452D-A66A-B98F5DD00AD9}">
      <dgm:prSet/>
      <dgm:spPr/>
      <dgm:t>
        <a:bodyPr/>
        <a:lstStyle/>
        <a:p>
          <a:pPr>
            <a:buFont typeface="+mj-lt"/>
            <a:buAutoNum type="alphaLcPeriod"/>
          </a:pPr>
          <a:r>
            <a:rPr lang="en-US" dirty="0"/>
            <a:t>Reconfigure old / complex apps </a:t>
          </a:r>
        </a:p>
      </dgm:t>
    </dgm:pt>
    <dgm:pt modelId="{CB13E6BE-E597-44BA-94AA-C870410B537B}" type="parTrans" cxnId="{C71309DB-3634-40EE-B002-BDBC70AA3647}">
      <dgm:prSet/>
      <dgm:spPr/>
      <dgm:t>
        <a:bodyPr/>
        <a:lstStyle/>
        <a:p>
          <a:endParaRPr lang="en-US"/>
        </a:p>
      </dgm:t>
    </dgm:pt>
    <dgm:pt modelId="{02CEB23F-DA08-49FA-BA96-B91A75D9FEA6}" type="sibTrans" cxnId="{C71309DB-3634-40EE-B002-BDBC70AA3647}">
      <dgm:prSet/>
      <dgm:spPr/>
      <dgm:t>
        <a:bodyPr/>
        <a:lstStyle/>
        <a:p>
          <a:endParaRPr lang="en-US"/>
        </a:p>
      </dgm:t>
    </dgm:pt>
    <dgm:pt modelId="{345BBDD9-97EC-44CD-AB54-2FC59FD42A7C}">
      <dgm:prSet/>
      <dgm:spPr/>
      <dgm:t>
        <a:bodyPr/>
        <a:lstStyle/>
        <a:p>
          <a:r>
            <a:rPr lang="en-US" dirty="0"/>
            <a:t>Practice DevOps methodologies</a:t>
          </a:r>
        </a:p>
      </dgm:t>
    </dgm:pt>
    <dgm:pt modelId="{0C8E753A-1529-4E86-9878-79D9F7DCE122}" type="parTrans" cxnId="{29DFA423-5786-46D5-A21B-8580A3B9642C}">
      <dgm:prSet/>
      <dgm:spPr/>
      <dgm:t>
        <a:bodyPr/>
        <a:lstStyle/>
        <a:p>
          <a:endParaRPr lang="en-US"/>
        </a:p>
      </dgm:t>
    </dgm:pt>
    <dgm:pt modelId="{E448014E-103C-446E-ABA0-84F3CEC4C6C3}" type="sibTrans" cxnId="{29DFA423-5786-46D5-A21B-8580A3B9642C}">
      <dgm:prSet/>
      <dgm:spPr/>
      <dgm:t>
        <a:bodyPr/>
        <a:lstStyle/>
        <a:p>
          <a:endParaRPr lang="en-US"/>
        </a:p>
      </dgm:t>
    </dgm:pt>
    <dgm:pt modelId="{2D2C027E-FCCE-4F06-9993-6EB2F0CBDC93}" type="pres">
      <dgm:prSet presAssocID="{0272511D-E223-4302-A699-2E6A97F042EA}" presName="linear" presStyleCnt="0">
        <dgm:presLayoutVars>
          <dgm:animLvl val="lvl"/>
          <dgm:resizeHandles val="exact"/>
        </dgm:presLayoutVars>
      </dgm:prSet>
      <dgm:spPr/>
    </dgm:pt>
    <dgm:pt modelId="{B320FB31-0783-45C6-BA4B-DAAA63D36237}" type="pres">
      <dgm:prSet presAssocID="{1D43E4FC-E93F-4EDE-A5CD-E1697D967761}" presName="parentText" presStyleLbl="node1" presStyleIdx="0" presStyleCnt="3">
        <dgm:presLayoutVars>
          <dgm:chMax val="0"/>
          <dgm:bulletEnabled val="1"/>
        </dgm:presLayoutVars>
      </dgm:prSet>
      <dgm:spPr/>
    </dgm:pt>
    <dgm:pt modelId="{65311B6C-11AD-47B1-A064-35A5197DDB69}" type="pres">
      <dgm:prSet presAssocID="{1D43E4FC-E93F-4EDE-A5CD-E1697D967761}" presName="childText" presStyleLbl="revTx" presStyleIdx="0" presStyleCnt="3">
        <dgm:presLayoutVars>
          <dgm:bulletEnabled val="1"/>
        </dgm:presLayoutVars>
      </dgm:prSet>
      <dgm:spPr/>
    </dgm:pt>
    <dgm:pt modelId="{B5BA71C6-A1E2-49E2-9B60-363F2F5780B6}" type="pres">
      <dgm:prSet presAssocID="{7A0C0552-B9E7-47A3-BB65-B9F791528A99}" presName="parentText" presStyleLbl="node1" presStyleIdx="1" presStyleCnt="3">
        <dgm:presLayoutVars>
          <dgm:chMax val="0"/>
          <dgm:bulletEnabled val="1"/>
        </dgm:presLayoutVars>
      </dgm:prSet>
      <dgm:spPr/>
    </dgm:pt>
    <dgm:pt modelId="{646E5C6D-0CB4-495C-84DF-03C8562AF093}" type="pres">
      <dgm:prSet presAssocID="{7A0C0552-B9E7-47A3-BB65-B9F791528A99}" presName="childText" presStyleLbl="revTx" presStyleIdx="1" presStyleCnt="3">
        <dgm:presLayoutVars>
          <dgm:bulletEnabled val="1"/>
        </dgm:presLayoutVars>
      </dgm:prSet>
      <dgm:spPr/>
    </dgm:pt>
    <dgm:pt modelId="{B769D55A-ECFE-4A99-8402-CEEDEF1ECE2A}" type="pres">
      <dgm:prSet presAssocID="{322AAEFF-14B8-45C7-88B4-E6CC741B35ED}" presName="parentText" presStyleLbl="node1" presStyleIdx="2" presStyleCnt="3">
        <dgm:presLayoutVars>
          <dgm:chMax val="0"/>
          <dgm:bulletEnabled val="1"/>
        </dgm:presLayoutVars>
      </dgm:prSet>
      <dgm:spPr/>
    </dgm:pt>
    <dgm:pt modelId="{4CA93965-7DC2-4E03-83E6-992FAC6332B1}" type="pres">
      <dgm:prSet presAssocID="{322AAEFF-14B8-45C7-88B4-E6CC741B35ED}" presName="childText" presStyleLbl="revTx" presStyleIdx="2" presStyleCnt="3">
        <dgm:presLayoutVars>
          <dgm:bulletEnabled val="1"/>
        </dgm:presLayoutVars>
      </dgm:prSet>
      <dgm:spPr/>
    </dgm:pt>
  </dgm:ptLst>
  <dgm:cxnLst>
    <dgm:cxn modelId="{4CFF1C05-0AD5-4971-9ACD-47929CBB50F0}" type="presOf" srcId="{EA38687C-1070-404A-8676-C51E0AEEDD49}" destId="{65311B6C-11AD-47B1-A064-35A5197DDB69}" srcOrd="0" destOrd="0" presId="urn:microsoft.com/office/officeart/2005/8/layout/vList2"/>
    <dgm:cxn modelId="{499A330B-3E74-4257-9936-99792FA6D277}" srcId="{1D43E4FC-E93F-4EDE-A5CD-E1697D967761}" destId="{EA38687C-1070-404A-8676-C51E0AEEDD49}" srcOrd="0" destOrd="0" parTransId="{FBDBC1AC-8FB0-4620-A803-6AA016A687CA}" sibTransId="{42C9212A-D68D-4355-B1F0-30F00B272BB6}"/>
    <dgm:cxn modelId="{D687890F-2EC9-44D0-8EA3-1FA7983E6985}" type="presOf" srcId="{0272511D-E223-4302-A699-2E6A97F042EA}" destId="{2D2C027E-FCCE-4F06-9993-6EB2F0CBDC93}" srcOrd="0" destOrd="0" presId="urn:microsoft.com/office/officeart/2005/8/layout/vList2"/>
    <dgm:cxn modelId="{CBA2B516-74A4-475C-B75E-E0A62FF79DF7}" type="presOf" srcId="{345BBDD9-97EC-44CD-AB54-2FC59FD42A7C}" destId="{4CA93965-7DC2-4E03-83E6-992FAC6332B1}" srcOrd="0" destOrd="1" presId="urn:microsoft.com/office/officeart/2005/8/layout/vList2"/>
    <dgm:cxn modelId="{29DFA423-5786-46D5-A21B-8580A3B9642C}" srcId="{322AAEFF-14B8-45C7-88B4-E6CC741B35ED}" destId="{345BBDD9-97EC-44CD-AB54-2FC59FD42A7C}" srcOrd="1" destOrd="0" parTransId="{0C8E753A-1529-4E86-9878-79D9F7DCE122}" sibTransId="{E448014E-103C-446E-ABA0-84F3CEC4C6C3}"/>
    <dgm:cxn modelId="{D1D43150-9E0D-4341-BB20-BD76974EDDB0}" srcId="{1D43E4FC-E93F-4EDE-A5CD-E1697D967761}" destId="{A6D0266E-23ED-40F1-B339-6F39D7A81239}" srcOrd="1" destOrd="0" parTransId="{AE6EEB7E-A7D1-48D8-B230-960E07DC7F7D}" sibTransId="{803FEF1D-B8D9-4340-8110-9C42D75E4B15}"/>
    <dgm:cxn modelId="{1F1BE151-F40C-4BDD-80A1-C33A53A82597}" srcId="{7A0C0552-B9E7-47A3-BB65-B9F791528A99}" destId="{5D5AB921-BC7F-4C09-8279-079A82CA7514}" srcOrd="0" destOrd="0" parTransId="{51B58621-1B51-41BB-910E-C7C65737ACDC}" sibTransId="{F72EBA6F-8439-4DA8-8D35-68B285F952FE}"/>
    <dgm:cxn modelId="{998FAC54-6E66-43E1-A3D3-DE54AC91C0EE}" srcId="{322AAEFF-14B8-45C7-88B4-E6CC741B35ED}" destId="{7613EC3D-EC51-4A2E-9B68-7EC0F97D3913}" srcOrd="0" destOrd="0" parTransId="{F9070C2E-6520-4992-9644-BAA9C290C92E}" sibTransId="{56FA2A08-5BAB-4F73-85F8-E0FF09D00206}"/>
    <dgm:cxn modelId="{C0EA2583-51B1-4461-8E22-426AC4E56C4B}" type="presOf" srcId="{A6D0266E-23ED-40F1-B339-6F39D7A81239}" destId="{65311B6C-11AD-47B1-A064-35A5197DDB69}" srcOrd="0" destOrd="1" presId="urn:microsoft.com/office/officeart/2005/8/layout/vList2"/>
    <dgm:cxn modelId="{46865D89-6B03-4F21-ADD9-5E67DCDF57E1}" type="presOf" srcId="{7613EC3D-EC51-4A2E-9B68-7EC0F97D3913}" destId="{4CA93965-7DC2-4E03-83E6-992FAC6332B1}" srcOrd="0" destOrd="0" presId="urn:microsoft.com/office/officeart/2005/8/layout/vList2"/>
    <dgm:cxn modelId="{312FAAB0-0BCD-44A5-986F-E2BF745B0535}" type="presOf" srcId="{322AAEFF-14B8-45C7-88B4-E6CC741B35ED}" destId="{B769D55A-ECFE-4A99-8402-CEEDEF1ECE2A}" srcOrd="0" destOrd="0" presId="urn:microsoft.com/office/officeart/2005/8/layout/vList2"/>
    <dgm:cxn modelId="{877515BD-8413-433D-9DAC-DF1651567CCC}" type="presOf" srcId="{7A0C0552-B9E7-47A3-BB65-B9F791528A99}" destId="{B5BA71C6-A1E2-49E2-9B60-363F2F5780B6}" srcOrd="0" destOrd="0" presId="urn:microsoft.com/office/officeart/2005/8/layout/vList2"/>
    <dgm:cxn modelId="{355F48C6-293D-46F7-A34E-A0AB396C5922}" srcId="{0272511D-E223-4302-A699-2E6A97F042EA}" destId="{1D43E4FC-E93F-4EDE-A5CD-E1697D967761}" srcOrd="0" destOrd="0" parTransId="{F010B492-5E8D-41A0-93CD-F331FD88E42D}" sibTransId="{00708C55-D310-44F0-8360-390CF2585707}"/>
    <dgm:cxn modelId="{D05440C8-9189-4EB7-8206-B1F095462BC2}" type="presOf" srcId="{1D43E4FC-E93F-4EDE-A5CD-E1697D967761}" destId="{B320FB31-0783-45C6-BA4B-DAAA63D36237}" srcOrd="0" destOrd="0" presId="urn:microsoft.com/office/officeart/2005/8/layout/vList2"/>
    <dgm:cxn modelId="{4F10F4D2-294F-47EB-BCD2-4F51237E7013}" type="presOf" srcId="{5D5AB921-BC7F-4C09-8279-079A82CA7514}" destId="{646E5C6D-0CB4-495C-84DF-03C8562AF093}" srcOrd="0" destOrd="0" presId="urn:microsoft.com/office/officeart/2005/8/layout/vList2"/>
    <dgm:cxn modelId="{2F298ED6-B109-4CE5-9D49-54F990CDA2CA}" type="presOf" srcId="{CA40894C-3B69-452D-A66A-B98F5DD00AD9}" destId="{646E5C6D-0CB4-495C-84DF-03C8562AF093}" srcOrd="0" destOrd="1" presId="urn:microsoft.com/office/officeart/2005/8/layout/vList2"/>
    <dgm:cxn modelId="{C71309DB-3634-40EE-B002-BDBC70AA3647}" srcId="{7A0C0552-B9E7-47A3-BB65-B9F791528A99}" destId="{CA40894C-3B69-452D-A66A-B98F5DD00AD9}" srcOrd="1" destOrd="0" parTransId="{CB13E6BE-E597-44BA-94AA-C870410B537B}" sibTransId="{02CEB23F-DA08-49FA-BA96-B91A75D9FEA6}"/>
    <dgm:cxn modelId="{218F76E1-02A9-49A0-9963-365090E25B49}" srcId="{0272511D-E223-4302-A699-2E6A97F042EA}" destId="{322AAEFF-14B8-45C7-88B4-E6CC741B35ED}" srcOrd="2" destOrd="0" parTransId="{E764812C-400B-4DB0-967F-97776743BFCD}" sibTransId="{BA944882-7821-4486-98A6-6CFF440321F9}"/>
    <dgm:cxn modelId="{9B3909E2-D12D-4F77-80F5-3097BA26E81A}" srcId="{0272511D-E223-4302-A699-2E6A97F042EA}" destId="{7A0C0552-B9E7-47A3-BB65-B9F791528A99}" srcOrd="1" destOrd="0" parTransId="{86CE560D-84DD-4831-96F3-90791FD2B0AE}" sibTransId="{CA563BC2-049E-4555-94C0-371FDB1B7E4A}"/>
    <dgm:cxn modelId="{A17BBDF8-1EA6-4C65-820B-762F82279F4C}" type="presParOf" srcId="{2D2C027E-FCCE-4F06-9993-6EB2F0CBDC93}" destId="{B320FB31-0783-45C6-BA4B-DAAA63D36237}" srcOrd="0" destOrd="0" presId="urn:microsoft.com/office/officeart/2005/8/layout/vList2"/>
    <dgm:cxn modelId="{E2DA13C1-8814-4642-919A-59D26BF3A01D}" type="presParOf" srcId="{2D2C027E-FCCE-4F06-9993-6EB2F0CBDC93}" destId="{65311B6C-11AD-47B1-A064-35A5197DDB69}" srcOrd="1" destOrd="0" presId="urn:microsoft.com/office/officeart/2005/8/layout/vList2"/>
    <dgm:cxn modelId="{18DEE0F2-4D15-4379-9763-344852F830C2}" type="presParOf" srcId="{2D2C027E-FCCE-4F06-9993-6EB2F0CBDC93}" destId="{B5BA71C6-A1E2-49E2-9B60-363F2F5780B6}" srcOrd="2" destOrd="0" presId="urn:microsoft.com/office/officeart/2005/8/layout/vList2"/>
    <dgm:cxn modelId="{BA954354-D7D1-4FC1-962C-3D27A1176350}" type="presParOf" srcId="{2D2C027E-FCCE-4F06-9993-6EB2F0CBDC93}" destId="{646E5C6D-0CB4-495C-84DF-03C8562AF093}" srcOrd="3" destOrd="0" presId="urn:microsoft.com/office/officeart/2005/8/layout/vList2"/>
    <dgm:cxn modelId="{D4442613-6175-4DB2-8128-26092180DF75}" type="presParOf" srcId="{2D2C027E-FCCE-4F06-9993-6EB2F0CBDC93}" destId="{B769D55A-ECFE-4A99-8402-CEEDEF1ECE2A}" srcOrd="4" destOrd="0" presId="urn:microsoft.com/office/officeart/2005/8/layout/vList2"/>
    <dgm:cxn modelId="{15E55F20-9C33-4775-AD8E-8075D8F2DDE0}" type="presParOf" srcId="{2D2C027E-FCCE-4F06-9993-6EB2F0CBDC93}" destId="{4CA93965-7DC2-4E03-83E6-992FAC6332B1}"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9DF246-A7FD-490D-8CC6-E09C50FC5775}" type="doc">
      <dgm:prSet loTypeId="urn:microsoft.com/office/officeart/2005/8/layout/process1" loCatId="process" qsTypeId="urn:microsoft.com/office/officeart/2005/8/quickstyle/simple1" qsCatId="simple" csTypeId="urn:microsoft.com/office/officeart/2005/8/colors/accent0_1" csCatId="mainScheme" phldr="1"/>
      <dgm:spPr/>
    </dgm:pt>
    <dgm:pt modelId="{305B9CC6-698C-4D0F-B3EE-5A36DAF3710B}">
      <dgm:prSet phldrT="[Text]"/>
      <dgm:spPr/>
      <dgm:t>
        <a:bodyPr/>
        <a:lstStyle/>
        <a:p>
          <a:r>
            <a:rPr lang="en-US" dirty="0"/>
            <a:t>Define and Profile</a:t>
          </a:r>
        </a:p>
      </dgm:t>
    </dgm:pt>
    <dgm:pt modelId="{526EB17B-0ABD-4CEC-81AA-22B7BCB2D284}" type="parTrans" cxnId="{88BE461F-F837-41A2-B62F-7447DF13C8EE}">
      <dgm:prSet/>
      <dgm:spPr/>
      <dgm:t>
        <a:bodyPr/>
        <a:lstStyle/>
        <a:p>
          <a:endParaRPr lang="en-US"/>
        </a:p>
      </dgm:t>
    </dgm:pt>
    <dgm:pt modelId="{55655E33-08D4-4BA3-B015-6CBBF5DF7030}" type="sibTrans" cxnId="{88BE461F-F837-41A2-B62F-7447DF13C8EE}">
      <dgm:prSet/>
      <dgm:spPr/>
      <dgm:t>
        <a:bodyPr/>
        <a:lstStyle/>
        <a:p>
          <a:endParaRPr lang="en-US"/>
        </a:p>
      </dgm:t>
    </dgm:pt>
    <dgm:pt modelId="{66FF7DD4-0313-4F0F-991A-4B517FA482AB}">
      <dgm:prSet phldrT="[Text]"/>
      <dgm:spPr/>
      <dgm:t>
        <a:bodyPr/>
        <a:lstStyle/>
        <a:p>
          <a:r>
            <a:rPr lang="en-US" dirty="0"/>
            <a:t>Manage</a:t>
          </a:r>
        </a:p>
      </dgm:t>
    </dgm:pt>
    <dgm:pt modelId="{450869A9-B904-492C-9C5C-E842EFB70391}" type="parTrans" cxnId="{C4882B7B-947A-4B13-8540-FAD63E264CEB}">
      <dgm:prSet/>
      <dgm:spPr/>
      <dgm:t>
        <a:bodyPr/>
        <a:lstStyle/>
        <a:p>
          <a:endParaRPr lang="en-US"/>
        </a:p>
      </dgm:t>
    </dgm:pt>
    <dgm:pt modelId="{BBB6F20B-AF8B-4FDB-8458-FB6013FE9EDC}" type="sibTrans" cxnId="{C4882B7B-947A-4B13-8540-FAD63E264CEB}">
      <dgm:prSet/>
      <dgm:spPr/>
      <dgm:t>
        <a:bodyPr/>
        <a:lstStyle/>
        <a:p>
          <a:endParaRPr lang="en-US"/>
        </a:p>
      </dgm:t>
    </dgm:pt>
    <dgm:pt modelId="{5A7C1C0C-9E7D-4006-B357-C031EAC826F3}">
      <dgm:prSet phldrT="[Text]"/>
      <dgm:spPr/>
      <dgm:t>
        <a:bodyPr/>
        <a:lstStyle/>
        <a:p>
          <a:r>
            <a:rPr lang="en-US" dirty="0"/>
            <a:t>Use</a:t>
          </a:r>
        </a:p>
      </dgm:t>
    </dgm:pt>
    <dgm:pt modelId="{557F128A-C871-42BC-B62D-44511F1CA767}" type="parTrans" cxnId="{F696D4F6-607B-40D8-BFA2-3858E5594B8A}">
      <dgm:prSet/>
      <dgm:spPr/>
      <dgm:t>
        <a:bodyPr/>
        <a:lstStyle/>
        <a:p>
          <a:endParaRPr lang="en-US"/>
        </a:p>
      </dgm:t>
    </dgm:pt>
    <dgm:pt modelId="{2694F94E-C37C-4883-8B6B-007069FE8BC4}" type="sibTrans" cxnId="{F696D4F6-607B-40D8-BFA2-3858E5594B8A}">
      <dgm:prSet/>
      <dgm:spPr/>
      <dgm:t>
        <a:bodyPr/>
        <a:lstStyle/>
        <a:p>
          <a:endParaRPr lang="en-US"/>
        </a:p>
      </dgm:t>
    </dgm:pt>
    <dgm:pt modelId="{D9F43400-2493-49FF-8A06-9F6024683F60}">
      <dgm:prSet phldrT="[Text]"/>
      <dgm:spPr/>
      <dgm:t>
        <a:bodyPr/>
        <a:lstStyle/>
        <a:p>
          <a:r>
            <a:rPr lang="en-US" dirty="0"/>
            <a:t>Acquire and Enhance</a:t>
          </a:r>
        </a:p>
      </dgm:t>
    </dgm:pt>
    <dgm:pt modelId="{1E81525A-64B8-46C4-85D6-74FFFAD945A2}" type="parTrans" cxnId="{98F5E226-EE00-4E03-9C55-4B2C2D94AF23}">
      <dgm:prSet/>
      <dgm:spPr/>
      <dgm:t>
        <a:bodyPr/>
        <a:lstStyle/>
        <a:p>
          <a:endParaRPr lang="en-US"/>
        </a:p>
      </dgm:t>
    </dgm:pt>
    <dgm:pt modelId="{5235E2BF-976F-4997-AC4C-08B8EED9C4E3}" type="sibTrans" cxnId="{98F5E226-EE00-4E03-9C55-4B2C2D94AF23}">
      <dgm:prSet/>
      <dgm:spPr/>
      <dgm:t>
        <a:bodyPr/>
        <a:lstStyle/>
        <a:p>
          <a:endParaRPr lang="en-US"/>
        </a:p>
      </dgm:t>
    </dgm:pt>
    <dgm:pt modelId="{A6232B67-08FF-43A9-AC3E-A42F562C6D34}" type="pres">
      <dgm:prSet presAssocID="{879DF246-A7FD-490D-8CC6-E09C50FC5775}" presName="Name0" presStyleCnt="0">
        <dgm:presLayoutVars>
          <dgm:dir/>
          <dgm:resizeHandles val="exact"/>
        </dgm:presLayoutVars>
      </dgm:prSet>
      <dgm:spPr/>
    </dgm:pt>
    <dgm:pt modelId="{1CED076F-6B9A-4A4A-B888-A8311491EF35}" type="pres">
      <dgm:prSet presAssocID="{305B9CC6-698C-4D0F-B3EE-5A36DAF3710B}" presName="node" presStyleLbl="node1" presStyleIdx="0" presStyleCnt="4">
        <dgm:presLayoutVars>
          <dgm:bulletEnabled val="1"/>
        </dgm:presLayoutVars>
      </dgm:prSet>
      <dgm:spPr/>
    </dgm:pt>
    <dgm:pt modelId="{05CB49DB-38D5-4E3D-A25A-AC581BED6E75}" type="pres">
      <dgm:prSet presAssocID="{55655E33-08D4-4BA3-B015-6CBBF5DF7030}" presName="sibTrans" presStyleLbl="sibTrans2D1" presStyleIdx="0" presStyleCnt="3"/>
      <dgm:spPr/>
    </dgm:pt>
    <dgm:pt modelId="{CA936773-3E74-471C-9896-5C072BE6E21D}" type="pres">
      <dgm:prSet presAssocID="{55655E33-08D4-4BA3-B015-6CBBF5DF7030}" presName="connectorText" presStyleLbl="sibTrans2D1" presStyleIdx="0" presStyleCnt="3"/>
      <dgm:spPr/>
    </dgm:pt>
    <dgm:pt modelId="{DCFA8977-893F-4CE2-9A16-2BAF2CFD370B}" type="pres">
      <dgm:prSet presAssocID="{D9F43400-2493-49FF-8A06-9F6024683F60}" presName="node" presStyleLbl="node1" presStyleIdx="1" presStyleCnt="4">
        <dgm:presLayoutVars>
          <dgm:bulletEnabled val="1"/>
        </dgm:presLayoutVars>
      </dgm:prSet>
      <dgm:spPr/>
    </dgm:pt>
    <dgm:pt modelId="{0A2E7CA2-AE17-4FB5-9695-49C06FEC0F75}" type="pres">
      <dgm:prSet presAssocID="{5235E2BF-976F-4997-AC4C-08B8EED9C4E3}" presName="sibTrans" presStyleLbl="sibTrans2D1" presStyleIdx="1" presStyleCnt="3"/>
      <dgm:spPr/>
    </dgm:pt>
    <dgm:pt modelId="{5039A9DD-BBBD-42C0-84EB-213909E00806}" type="pres">
      <dgm:prSet presAssocID="{5235E2BF-976F-4997-AC4C-08B8EED9C4E3}" presName="connectorText" presStyleLbl="sibTrans2D1" presStyleIdx="1" presStyleCnt="3"/>
      <dgm:spPr/>
    </dgm:pt>
    <dgm:pt modelId="{86F71C57-1ADC-44F6-9E9E-64B0510C31A5}" type="pres">
      <dgm:prSet presAssocID="{66FF7DD4-0313-4F0F-991A-4B517FA482AB}" presName="node" presStyleLbl="node1" presStyleIdx="2" presStyleCnt="4">
        <dgm:presLayoutVars>
          <dgm:bulletEnabled val="1"/>
        </dgm:presLayoutVars>
      </dgm:prSet>
      <dgm:spPr/>
    </dgm:pt>
    <dgm:pt modelId="{01D8E260-E6D9-4361-BF26-545A1D6808C0}" type="pres">
      <dgm:prSet presAssocID="{BBB6F20B-AF8B-4FDB-8458-FB6013FE9EDC}" presName="sibTrans" presStyleLbl="sibTrans2D1" presStyleIdx="2" presStyleCnt="3"/>
      <dgm:spPr/>
    </dgm:pt>
    <dgm:pt modelId="{B132469A-4D9F-4A10-B682-D2CA8ED34A53}" type="pres">
      <dgm:prSet presAssocID="{BBB6F20B-AF8B-4FDB-8458-FB6013FE9EDC}" presName="connectorText" presStyleLbl="sibTrans2D1" presStyleIdx="2" presStyleCnt="3"/>
      <dgm:spPr/>
    </dgm:pt>
    <dgm:pt modelId="{88EA8F2C-B223-4621-AC76-3941A5312F2B}" type="pres">
      <dgm:prSet presAssocID="{5A7C1C0C-9E7D-4006-B357-C031EAC826F3}" presName="node" presStyleLbl="node1" presStyleIdx="3" presStyleCnt="4">
        <dgm:presLayoutVars>
          <dgm:bulletEnabled val="1"/>
        </dgm:presLayoutVars>
      </dgm:prSet>
      <dgm:spPr/>
    </dgm:pt>
  </dgm:ptLst>
  <dgm:cxnLst>
    <dgm:cxn modelId="{88BE461F-F837-41A2-B62F-7447DF13C8EE}" srcId="{879DF246-A7FD-490D-8CC6-E09C50FC5775}" destId="{305B9CC6-698C-4D0F-B3EE-5A36DAF3710B}" srcOrd="0" destOrd="0" parTransId="{526EB17B-0ABD-4CEC-81AA-22B7BCB2D284}" sibTransId="{55655E33-08D4-4BA3-B015-6CBBF5DF7030}"/>
    <dgm:cxn modelId="{98F5E226-EE00-4E03-9C55-4B2C2D94AF23}" srcId="{879DF246-A7FD-490D-8CC6-E09C50FC5775}" destId="{D9F43400-2493-49FF-8A06-9F6024683F60}" srcOrd="1" destOrd="0" parTransId="{1E81525A-64B8-46C4-85D6-74FFFAD945A2}" sibTransId="{5235E2BF-976F-4997-AC4C-08B8EED9C4E3}"/>
    <dgm:cxn modelId="{DD4C0E34-D254-4E5C-8FC9-8B97610E7A7A}" type="presOf" srcId="{55655E33-08D4-4BA3-B015-6CBBF5DF7030}" destId="{CA936773-3E74-471C-9896-5C072BE6E21D}" srcOrd="1" destOrd="0" presId="urn:microsoft.com/office/officeart/2005/8/layout/process1"/>
    <dgm:cxn modelId="{9918895F-9572-41C8-BAC1-4686642B2D0C}" type="presOf" srcId="{BBB6F20B-AF8B-4FDB-8458-FB6013FE9EDC}" destId="{B132469A-4D9F-4A10-B682-D2CA8ED34A53}" srcOrd="1" destOrd="0" presId="urn:microsoft.com/office/officeart/2005/8/layout/process1"/>
    <dgm:cxn modelId="{7A78A341-B9EA-4EAA-A145-E799E181D106}" type="presOf" srcId="{879DF246-A7FD-490D-8CC6-E09C50FC5775}" destId="{A6232B67-08FF-43A9-AC3E-A42F562C6D34}" srcOrd="0" destOrd="0" presId="urn:microsoft.com/office/officeart/2005/8/layout/process1"/>
    <dgm:cxn modelId="{66353252-5074-4646-AE16-977E1F8B7762}" type="presOf" srcId="{D9F43400-2493-49FF-8A06-9F6024683F60}" destId="{DCFA8977-893F-4CE2-9A16-2BAF2CFD370B}" srcOrd="0" destOrd="0" presId="urn:microsoft.com/office/officeart/2005/8/layout/process1"/>
    <dgm:cxn modelId="{C4882B7B-947A-4B13-8540-FAD63E264CEB}" srcId="{879DF246-A7FD-490D-8CC6-E09C50FC5775}" destId="{66FF7DD4-0313-4F0F-991A-4B517FA482AB}" srcOrd="2" destOrd="0" parTransId="{450869A9-B904-492C-9C5C-E842EFB70391}" sibTransId="{BBB6F20B-AF8B-4FDB-8458-FB6013FE9EDC}"/>
    <dgm:cxn modelId="{A27C3AA5-80E1-4DA5-9122-041E666289C7}" type="presOf" srcId="{BBB6F20B-AF8B-4FDB-8458-FB6013FE9EDC}" destId="{01D8E260-E6D9-4361-BF26-545A1D6808C0}" srcOrd="0" destOrd="0" presId="urn:microsoft.com/office/officeart/2005/8/layout/process1"/>
    <dgm:cxn modelId="{B7EFC7A8-6C5F-432A-8295-746D8536E123}" type="presOf" srcId="{305B9CC6-698C-4D0F-B3EE-5A36DAF3710B}" destId="{1CED076F-6B9A-4A4A-B888-A8311491EF35}" srcOrd="0" destOrd="0" presId="urn:microsoft.com/office/officeart/2005/8/layout/process1"/>
    <dgm:cxn modelId="{07BF69AB-E805-4B74-9C00-BED352C61B80}" type="presOf" srcId="{66FF7DD4-0313-4F0F-991A-4B517FA482AB}" destId="{86F71C57-1ADC-44F6-9E9E-64B0510C31A5}" srcOrd="0" destOrd="0" presId="urn:microsoft.com/office/officeart/2005/8/layout/process1"/>
    <dgm:cxn modelId="{9224BCB1-48BB-445F-9508-1FF57ED20510}" type="presOf" srcId="{5235E2BF-976F-4997-AC4C-08B8EED9C4E3}" destId="{5039A9DD-BBBD-42C0-84EB-213909E00806}" srcOrd="1" destOrd="0" presId="urn:microsoft.com/office/officeart/2005/8/layout/process1"/>
    <dgm:cxn modelId="{5D236BE1-2C2A-4B9B-9F3F-E6C3DB2C79D9}" type="presOf" srcId="{5235E2BF-976F-4997-AC4C-08B8EED9C4E3}" destId="{0A2E7CA2-AE17-4FB5-9695-49C06FEC0F75}" srcOrd="0" destOrd="0" presId="urn:microsoft.com/office/officeart/2005/8/layout/process1"/>
    <dgm:cxn modelId="{26EC1CEB-E593-4357-8E9A-B0C27518ADDC}" type="presOf" srcId="{55655E33-08D4-4BA3-B015-6CBBF5DF7030}" destId="{05CB49DB-38D5-4E3D-A25A-AC581BED6E75}" srcOrd="0" destOrd="0" presId="urn:microsoft.com/office/officeart/2005/8/layout/process1"/>
    <dgm:cxn modelId="{05A61CEE-F315-439D-AFD4-86C60BDFF3EB}" type="presOf" srcId="{5A7C1C0C-9E7D-4006-B357-C031EAC826F3}" destId="{88EA8F2C-B223-4621-AC76-3941A5312F2B}" srcOrd="0" destOrd="0" presId="urn:microsoft.com/office/officeart/2005/8/layout/process1"/>
    <dgm:cxn modelId="{F696D4F6-607B-40D8-BFA2-3858E5594B8A}" srcId="{879DF246-A7FD-490D-8CC6-E09C50FC5775}" destId="{5A7C1C0C-9E7D-4006-B357-C031EAC826F3}" srcOrd="3" destOrd="0" parTransId="{557F128A-C871-42BC-B62D-44511F1CA767}" sibTransId="{2694F94E-C37C-4883-8B6B-007069FE8BC4}"/>
    <dgm:cxn modelId="{F8333005-ABD4-4056-A056-0F4AC3D5612E}" type="presParOf" srcId="{A6232B67-08FF-43A9-AC3E-A42F562C6D34}" destId="{1CED076F-6B9A-4A4A-B888-A8311491EF35}" srcOrd="0" destOrd="0" presId="urn:microsoft.com/office/officeart/2005/8/layout/process1"/>
    <dgm:cxn modelId="{6C648453-27DB-4FE6-B983-349D9EF80E3D}" type="presParOf" srcId="{A6232B67-08FF-43A9-AC3E-A42F562C6D34}" destId="{05CB49DB-38D5-4E3D-A25A-AC581BED6E75}" srcOrd="1" destOrd="0" presId="urn:microsoft.com/office/officeart/2005/8/layout/process1"/>
    <dgm:cxn modelId="{AE29D249-B5E8-4EE0-8F6F-D5EBE3D2CAB7}" type="presParOf" srcId="{05CB49DB-38D5-4E3D-A25A-AC581BED6E75}" destId="{CA936773-3E74-471C-9896-5C072BE6E21D}" srcOrd="0" destOrd="0" presId="urn:microsoft.com/office/officeart/2005/8/layout/process1"/>
    <dgm:cxn modelId="{E8D2BEEF-AFF7-40E3-B9F8-7EE27A48E62B}" type="presParOf" srcId="{A6232B67-08FF-43A9-AC3E-A42F562C6D34}" destId="{DCFA8977-893F-4CE2-9A16-2BAF2CFD370B}" srcOrd="2" destOrd="0" presId="urn:microsoft.com/office/officeart/2005/8/layout/process1"/>
    <dgm:cxn modelId="{05247A16-B7CA-4F27-B981-DB1B536AF163}" type="presParOf" srcId="{A6232B67-08FF-43A9-AC3E-A42F562C6D34}" destId="{0A2E7CA2-AE17-4FB5-9695-49C06FEC0F75}" srcOrd="3" destOrd="0" presId="urn:microsoft.com/office/officeart/2005/8/layout/process1"/>
    <dgm:cxn modelId="{874B31F9-980D-46F2-97E8-D54187782514}" type="presParOf" srcId="{0A2E7CA2-AE17-4FB5-9695-49C06FEC0F75}" destId="{5039A9DD-BBBD-42C0-84EB-213909E00806}" srcOrd="0" destOrd="0" presId="urn:microsoft.com/office/officeart/2005/8/layout/process1"/>
    <dgm:cxn modelId="{AE8B14FC-AFA8-4539-9572-B22012B2DC14}" type="presParOf" srcId="{A6232B67-08FF-43A9-AC3E-A42F562C6D34}" destId="{86F71C57-1ADC-44F6-9E9E-64B0510C31A5}" srcOrd="4" destOrd="0" presId="urn:microsoft.com/office/officeart/2005/8/layout/process1"/>
    <dgm:cxn modelId="{621D0350-6722-471D-AD15-6CFFABA93379}" type="presParOf" srcId="{A6232B67-08FF-43A9-AC3E-A42F562C6D34}" destId="{01D8E260-E6D9-4361-BF26-545A1D6808C0}" srcOrd="5" destOrd="0" presId="urn:microsoft.com/office/officeart/2005/8/layout/process1"/>
    <dgm:cxn modelId="{BC189659-780F-494E-BB83-3FDCD3B050B4}" type="presParOf" srcId="{01D8E260-E6D9-4361-BF26-545A1D6808C0}" destId="{B132469A-4D9F-4A10-B682-D2CA8ED34A53}" srcOrd="0" destOrd="0" presId="urn:microsoft.com/office/officeart/2005/8/layout/process1"/>
    <dgm:cxn modelId="{E65A5D5F-F8E4-4E04-AE85-60D5DEFE7DD5}" type="presParOf" srcId="{A6232B67-08FF-43A9-AC3E-A42F562C6D34}" destId="{88EA8F2C-B223-4621-AC76-3941A5312F2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26E46D-D571-45BE-A4FC-B79A03994DF4}"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EB5A42F-C7A8-4971-A366-4C804BACAB11}">
      <dgm:prSet phldrT="[Text]"/>
      <dgm:spPr/>
      <dgm:t>
        <a:bodyPr/>
        <a:lstStyle/>
        <a:p>
          <a:r>
            <a:rPr lang="en-US" dirty="0"/>
            <a:t>Submission Capture</a:t>
          </a:r>
        </a:p>
      </dgm:t>
    </dgm:pt>
    <dgm:pt modelId="{0A26853C-00C8-43BB-8139-8DCA28F9161D}" type="parTrans" cxnId="{15E37A0A-62BE-4B36-9C63-E3758FCF7587}">
      <dgm:prSet/>
      <dgm:spPr/>
      <dgm:t>
        <a:bodyPr/>
        <a:lstStyle/>
        <a:p>
          <a:endParaRPr lang="en-US"/>
        </a:p>
      </dgm:t>
    </dgm:pt>
    <dgm:pt modelId="{060F83AE-0293-40EA-84D3-5CACEBA76E27}" type="sibTrans" cxnId="{15E37A0A-62BE-4B36-9C63-E3758FCF7587}">
      <dgm:prSet/>
      <dgm:spPr/>
      <dgm:t>
        <a:bodyPr/>
        <a:lstStyle/>
        <a:p>
          <a:endParaRPr lang="en-US"/>
        </a:p>
      </dgm:t>
    </dgm:pt>
    <dgm:pt modelId="{84DBA532-04B9-4827-9137-42E8D368A83E}">
      <dgm:prSet phldrT="[Text]"/>
      <dgm:spPr/>
      <dgm:t>
        <a:bodyPr/>
        <a:lstStyle/>
        <a:p>
          <a:r>
            <a:rPr lang="en-US" dirty="0"/>
            <a:t>External Enrichment</a:t>
          </a:r>
        </a:p>
      </dgm:t>
    </dgm:pt>
    <dgm:pt modelId="{9A9A39D4-AF2C-48E9-8F1C-11C7D7872532}" type="parTrans" cxnId="{C3A7ADD9-C843-4C55-A7E7-56F671CB1E9C}">
      <dgm:prSet/>
      <dgm:spPr/>
      <dgm:t>
        <a:bodyPr/>
        <a:lstStyle/>
        <a:p>
          <a:endParaRPr lang="en-US"/>
        </a:p>
      </dgm:t>
    </dgm:pt>
    <dgm:pt modelId="{244EA3E3-D19B-4F93-B0B0-EA6804C3B756}" type="sibTrans" cxnId="{C3A7ADD9-C843-4C55-A7E7-56F671CB1E9C}">
      <dgm:prSet/>
      <dgm:spPr/>
      <dgm:t>
        <a:bodyPr/>
        <a:lstStyle/>
        <a:p>
          <a:endParaRPr lang="en-US"/>
        </a:p>
      </dgm:t>
    </dgm:pt>
    <dgm:pt modelId="{867C6347-5BE7-4E8F-B664-2E9325A3DBD3}">
      <dgm:prSet phldrT="[Text]"/>
      <dgm:spPr/>
      <dgm:t>
        <a:bodyPr/>
        <a:lstStyle/>
        <a:p>
          <a:r>
            <a:rPr lang="en-US" dirty="0"/>
            <a:t>Staging</a:t>
          </a:r>
        </a:p>
      </dgm:t>
    </dgm:pt>
    <dgm:pt modelId="{461431A1-9EBE-43B6-B4B7-B00C2F481AA5}" type="parTrans" cxnId="{EA0336A6-D01E-4362-838A-2DC3977303CE}">
      <dgm:prSet/>
      <dgm:spPr/>
      <dgm:t>
        <a:bodyPr/>
        <a:lstStyle/>
        <a:p>
          <a:endParaRPr lang="en-US"/>
        </a:p>
      </dgm:t>
    </dgm:pt>
    <dgm:pt modelId="{257EE09C-65F9-4AF4-9489-2683D42EA59B}" type="sibTrans" cxnId="{EA0336A6-D01E-4362-838A-2DC3977303CE}">
      <dgm:prSet/>
      <dgm:spPr/>
      <dgm:t>
        <a:bodyPr/>
        <a:lstStyle/>
        <a:p>
          <a:endParaRPr lang="en-US"/>
        </a:p>
      </dgm:t>
    </dgm:pt>
    <dgm:pt modelId="{E3D850F4-752E-4CC3-AC9A-352346B60C0A}">
      <dgm:prSet phldrT="[Text]"/>
      <dgm:spPr/>
      <dgm:t>
        <a:bodyPr/>
        <a:lstStyle/>
        <a:p>
          <a:r>
            <a:rPr lang="en-US" dirty="0"/>
            <a:t>Review and Approval</a:t>
          </a:r>
        </a:p>
      </dgm:t>
    </dgm:pt>
    <dgm:pt modelId="{34D0368A-0FFC-482D-8BE8-CA5FA2A724EA}" type="parTrans" cxnId="{B62FF913-5504-47CB-9AD6-278F7B7F6E4C}">
      <dgm:prSet/>
      <dgm:spPr/>
      <dgm:t>
        <a:bodyPr/>
        <a:lstStyle/>
        <a:p>
          <a:endParaRPr lang="en-US"/>
        </a:p>
      </dgm:t>
    </dgm:pt>
    <dgm:pt modelId="{77FF0DEB-35F2-4E75-8C9B-A562A8074EEE}" type="sibTrans" cxnId="{B62FF913-5504-47CB-9AD6-278F7B7F6E4C}">
      <dgm:prSet/>
      <dgm:spPr/>
      <dgm:t>
        <a:bodyPr/>
        <a:lstStyle/>
        <a:p>
          <a:endParaRPr lang="en-US"/>
        </a:p>
      </dgm:t>
    </dgm:pt>
    <dgm:pt modelId="{F9FF76C8-463A-4319-BE79-C0D8F22E52C2}">
      <dgm:prSet phldrT="[Text]"/>
      <dgm:spPr/>
      <dgm:t>
        <a:bodyPr/>
        <a:lstStyle/>
        <a:p>
          <a:r>
            <a:rPr lang="en-US" dirty="0"/>
            <a:t>Distribution</a:t>
          </a:r>
        </a:p>
      </dgm:t>
    </dgm:pt>
    <dgm:pt modelId="{E361F7C5-D725-476B-8CED-8E1DF47F7E15}" type="parTrans" cxnId="{80681270-BF87-453B-8C6A-3A595C6F3B2E}">
      <dgm:prSet/>
      <dgm:spPr/>
      <dgm:t>
        <a:bodyPr/>
        <a:lstStyle/>
        <a:p>
          <a:endParaRPr lang="en-US"/>
        </a:p>
      </dgm:t>
    </dgm:pt>
    <dgm:pt modelId="{60F55A68-DE9D-4A5B-B95A-5B4D1A799192}" type="sibTrans" cxnId="{80681270-BF87-453B-8C6A-3A595C6F3B2E}">
      <dgm:prSet/>
      <dgm:spPr/>
      <dgm:t>
        <a:bodyPr/>
        <a:lstStyle/>
        <a:p>
          <a:endParaRPr lang="en-US"/>
        </a:p>
      </dgm:t>
    </dgm:pt>
    <dgm:pt modelId="{ABE45FC7-4D1F-4BD1-AC2C-5339676190FF}" type="pres">
      <dgm:prSet presAssocID="{D926E46D-D571-45BE-A4FC-B79A03994DF4}" presName="outerComposite" presStyleCnt="0">
        <dgm:presLayoutVars>
          <dgm:chMax val="5"/>
          <dgm:dir/>
          <dgm:resizeHandles val="exact"/>
        </dgm:presLayoutVars>
      </dgm:prSet>
      <dgm:spPr/>
    </dgm:pt>
    <dgm:pt modelId="{821980B0-BFD1-4B98-A7FE-17B1FF981631}" type="pres">
      <dgm:prSet presAssocID="{D926E46D-D571-45BE-A4FC-B79A03994DF4}" presName="dummyMaxCanvas" presStyleCnt="0">
        <dgm:presLayoutVars/>
      </dgm:prSet>
      <dgm:spPr/>
    </dgm:pt>
    <dgm:pt modelId="{49552AD2-0162-4144-A895-034A8AF5666B}" type="pres">
      <dgm:prSet presAssocID="{D926E46D-D571-45BE-A4FC-B79A03994DF4}" presName="FiveNodes_1" presStyleLbl="node1" presStyleIdx="0" presStyleCnt="5" custLinFactNeighborY="-1732">
        <dgm:presLayoutVars>
          <dgm:bulletEnabled val="1"/>
        </dgm:presLayoutVars>
      </dgm:prSet>
      <dgm:spPr/>
    </dgm:pt>
    <dgm:pt modelId="{E1E1AE44-6EBC-459D-9A00-F405BE24B9AB}" type="pres">
      <dgm:prSet presAssocID="{D926E46D-D571-45BE-A4FC-B79A03994DF4}" presName="FiveNodes_2" presStyleLbl="node1" presStyleIdx="1" presStyleCnt="5">
        <dgm:presLayoutVars>
          <dgm:bulletEnabled val="1"/>
        </dgm:presLayoutVars>
      </dgm:prSet>
      <dgm:spPr/>
    </dgm:pt>
    <dgm:pt modelId="{F7B2E891-1AF9-4B85-9323-EF347E6199EA}" type="pres">
      <dgm:prSet presAssocID="{D926E46D-D571-45BE-A4FC-B79A03994DF4}" presName="FiveNodes_3" presStyleLbl="node1" presStyleIdx="2" presStyleCnt="5">
        <dgm:presLayoutVars>
          <dgm:bulletEnabled val="1"/>
        </dgm:presLayoutVars>
      </dgm:prSet>
      <dgm:spPr/>
    </dgm:pt>
    <dgm:pt modelId="{C1DFBB1D-73BB-4A7D-9CC3-1E973F17C22B}" type="pres">
      <dgm:prSet presAssocID="{D926E46D-D571-45BE-A4FC-B79A03994DF4}" presName="FiveNodes_4" presStyleLbl="node1" presStyleIdx="3" presStyleCnt="5">
        <dgm:presLayoutVars>
          <dgm:bulletEnabled val="1"/>
        </dgm:presLayoutVars>
      </dgm:prSet>
      <dgm:spPr/>
    </dgm:pt>
    <dgm:pt modelId="{E35A066F-AF56-4334-8DBA-9E9A377C6A92}" type="pres">
      <dgm:prSet presAssocID="{D926E46D-D571-45BE-A4FC-B79A03994DF4}" presName="FiveNodes_5" presStyleLbl="node1" presStyleIdx="4" presStyleCnt="5">
        <dgm:presLayoutVars>
          <dgm:bulletEnabled val="1"/>
        </dgm:presLayoutVars>
      </dgm:prSet>
      <dgm:spPr/>
    </dgm:pt>
    <dgm:pt modelId="{9B3E1679-98B3-454D-928A-F0B8AC7B5788}" type="pres">
      <dgm:prSet presAssocID="{D926E46D-D571-45BE-A4FC-B79A03994DF4}" presName="FiveConn_1-2" presStyleLbl="fgAccFollowNode1" presStyleIdx="0" presStyleCnt="4">
        <dgm:presLayoutVars>
          <dgm:bulletEnabled val="1"/>
        </dgm:presLayoutVars>
      </dgm:prSet>
      <dgm:spPr/>
    </dgm:pt>
    <dgm:pt modelId="{622F6962-F270-49ED-ABC4-C416583E8B05}" type="pres">
      <dgm:prSet presAssocID="{D926E46D-D571-45BE-A4FC-B79A03994DF4}" presName="FiveConn_2-3" presStyleLbl="fgAccFollowNode1" presStyleIdx="1" presStyleCnt="4">
        <dgm:presLayoutVars>
          <dgm:bulletEnabled val="1"/>
        </dgm:presLayoutVars>
      </dgm:prSet>
      <dgm:spPr/>
    </dgm:pt>
    <dgm:pt modelId="{3320B01E-9200-4119-9EF3-19D37CC85F2C}" type="pres">
      <dgm:prSet presAssocID="{D926E46D-D571-45BE-A4FC-B79A03994DF4}" presName="FiveConn_3-4" presStyleLbl="fgAccFollowNode1" presStyleIdx="2" presStyleCnt="4">
        <dgm:presLayoutVars>
          <dgm:bulletEnabled val="1"/>
        </dgm:presLayoutVars>
      </dgm:prSet>
      <dgm:spPr/>
    </dgm:pt>
    <dgm:pt modelId="{1CE0BBB6-F125-477D-BFB1-ABA87EED1DBD}" type="pres">
      <dgm:prSet presAssocID="{D926E46D-D571-45BE-A4FC-B79A03994DF4}" presName="FiveConn_4-5" presStyleLbl="fgAccFollowNode1" presStyleIdx="3" presStyleCnt="4">
        <dgm:presLayoutVars>
          <dgm:bulletEnabled val="1"/>
        </dgm:presLayoutVars>
      </dgm:prSet>
      <dgm:spPr/>
    </dgm:pt>
    <dgm:pt modelId="{FF584C4E-E4E5-46DA-871C-312DCA2494B9}" type="pres">
      <dgm:prSet presAssocID="{D926E46D-D571-45BE-A4FC-B79A03994DF4}" presName="FiveNodes_1_text" presStyleLbl="node1" presStyleIdx="4" presStyleCnt="5">
        <dgm:presLayoutVars>
          <dgm:bulletEnabled val="1"/>
        </dgm:presLayoutVars>
      </dgm:prSet>
      <dgm:spPr/>
    </dgm:pt>
    <dgm:pt modelId="{1BCB7E35-A849-4B95-B3CF-6C09F4666206}" type="pres">
      <dgm:prSet presAssocID="{D926E46D-D571-45BE-A4FC-B79A03994DF4}" presName="FiveNodes_2_text" presStyleLbl="node1" presStyleIdx="4" presStyleCnt="5">
        <dgm:presLayoutVars>
          <dgm:bulletEnabled val="1"/>
        </dgm:presLayoutVars>
      </dgm:prSet>
      <dgm:spPr/>
    </dgm:pt>
    <dgm:pt modelId="{A4002EB9-0C28-4DC3-9A78-EF5FE6B5C040}" type="pres">
      <dgm:prSet presAssocID="{D926E46D-D571-45BE-A4FC-B79A03994DF4}" presName="FiveNodes_3_text" presStyleLbl="node1" presStyleIdx="4" presStyleCnt="5">
        <dgm:presLayoutVars>
          <dgm:bulletEnabled val="1"/>
        </dgm:presLayoutVars>
      </dgm:prSet>
      <dgm:spPr/>
    </dgm:pt>
    <dgm:pt modelId="{3CFCE0C5-4D7B-487E-B9B3-22B83EB59BD5}" type="pres">
      <dgm:prSet presAssocID="{D926E46D-D571-45BE-A4FC-B79A03994DF4}" presName="FiveNodes_4_text" presStyleLbl="node1" presStyleIdx="4" presStyleCnt="5">
        <dgm:presLayoutVars>
          <dgm:bulletEnabled val="1"/>
        </dgm:presLayoutVars>
      </dgm:prSet>
      <dgm:spPr/>
    </dgm:pt>
    <dgm:pt modelId="{ABC65BEA-E20C-44ED-A75E-F575D971C0CA}" type="pres">
      <dgm:prSet presAssocID="{D926E46D-D571-45BE-A4FC-B79A03994DF4}" presName="FiveNodes_5_text" presStyleLbl="node1" presStyleIdx="4" presStyleCnt="5">
        <dgm:presLayoutVars>
          <dgm:bulletEnabled val="1"/>
        </dgm:presLayoutVars>
      </dgm:prSet>
      <dgm:spPr/>
    </dgm:pt>
  </dgm:ptLst>
  <dgm:cxnLst>
    <dgm:cxn modelId="{27DCDF09-7213-4B4D-807C-7C9AA3251D7C}" type="presOf" srcId="{EEB5A42F-C7A8-4971-A366-4C804BACAB11}" destId="{FF584C4E-E4E5-46DA-871C-312DCA2494B9}" srcOrd="1" destOrd="0" presId="urn:microsoft.com/office/officeart/2005/8/layout/vProcess5"/>
    <dgm:cxn modelId="{15E37A0A-62BE-4B36-9C63-E3758FCF7587}" srcId="{D926E46D-D571-45BE-A4FC-B79A03994DF4}" destId="{EEB5A42F-C7A8-4971-A366-4C804BACAB11}" srcOrd="0" destOrd="0" parTransId="{0A26853C-00C8-43BB-8139-8DCA28F9161D}" sibTransId="{060F83AE-0293-40EA-84D3-5CACEBA76E27}"/>
    <dgm:cxn modelId="{B62FF913-5504-47CB-9AD6-278F7B7F6E4C}" srcId="{D926E46D-D571-45BE-A4FC-B79A03994DF4}" destId="{E3D850F4-752E-4CC3-AC9A-352346B60C0A}" srcOrd="3" destOrd="0" parTransId="{34D0368A-0FFC-482D-8BE8-CA5FA2A724EA}" sibTransId="{77FF0DEB-35F2-4E75-8C9B-A562A8074EEE}"/>
    <dgm:cxn modelId="{7E2D845B-2036-4025-9F00-B6DF04D2B661}" type="presOf" srcId="{84DBA532-04B9-4827-9137-42E8D368A83E}" destId="{E1E1AE44-6EBC-459D-9A00-F405BE24B9AB}" srcOrd="0" destOrd="0" presId="urn:microsoft.com/office/officeart/2005/8/layout/vProcess5"/>
    <dgm:cxn modelId="{80681270-BF87-453B-8C6A-3A595C6F3B2E}" srcId="{D926E46D-D571-45BE-A4FC-B79A03994DF4}" destId="{F9FF76C8-463A-4319-BE79-C0D8F22E52C2}" srcOrd="4" destOrd="0" parTransId="{E361F7C5-D725-476B-8CED-8E1DF47F7E15}" sibTransId="{60F55A68-DE9D-4A5B-B95A-5B4D1A799192}"/>
    <dgm:cxn modelId="{00C69474-DA3F-40DE-A4DB-630A3D7E376F}" type="presOf" srcId="{77FF0DEB-35F2-4E75-8C9B-A562A8074EEE}" destId="{1CE0BBB6-F125-477D-BFB1-ABA87EED1DBD}" srcOrd="0" destOrd="0" presId="urn:microsoft.com/office/officeart/2005/8/layout/vProcess5"/>
    <dgm:cxn modelId="{C0C8ED74-21CE-4F8F-87CF-12CA3EBA1CD8}" type="presOf" srcId="{867C6347-5BE7-4E8F-B664-2E9325A3DBD3}" destId="{F7B2E891-1AF9-4B85-9323-EF347E6199EA}" srcOrd="0" destOrd="0" presId="urn:microsoft.com/office/officeart/2005/8/layout/vProcess5"/>
    <dgm:cxn modelId="{BC0EF276-9319-40E9-84FB-4ECBBE7E3CB0}" type="presOf" srcId="{E3D850F4-752E-4CC3-AC9A-352346B60C0A}" destId="{3CFCE0C5-4D7B-487E-B9B3-22B83EB59BD5}" srcOrd="1" destOrd="0" presId="urn:microsoft.com/office/officeart/2005/8/layout/vProcess5"/>
    <dgm:cxn modelId="{6096A483-75FB-4A76-8C6E-2D4157EA034F}" type="presOf" srcId="{F9FF76C8-463A-4319-BE79-C0D8F22E52C2}" destId="{ABC65BEA-E20C-44ED-A75E-F575D971C0CA}" srcOrd="1" destOrd="0" presId="urn:microsoft.com/office/officeart/2005/8/layout/vProcess5"/>
    <dgm:cxn modelId="{6401168E-B542-4B18-976D-CB6C7EC7CA53}" type="presOf" srcId="{EEB5A42F-C7A8-4971-A366-4C804BACAB11}" destId="{49552AD2-0162-4144-A895-034A8AF5666B}" srcOrd="0" destOrd="0" presId="urn:microsoft.com/office/officeart/2005/8/layout/vProcess5"/>
    <dgm:cxn modelId="{4E2E8693-4905-4F91-9F14-AFFC6B83C425}" type="presOf" srcId="{060F83AE-0293-40EA-84D3-5CACEBA76E27}" destId="{9B3E1679-98B3-454D-928A-F0B8AC7B5788}" srcOrd="0" destOrd="0" presId="urn:microsoft.com/office/officeart/2005/8/layout/vProcess5"/>
    <dgm:cxn modelId="{3045BD9F-2D7D-4ED3-975A-83C7B1F0920E}" type="presOf" srcId="{D926E46D-D571-45BE-A4FC-B79A03994DF4}" destId="{ABE45FC7-4D1F-4BD1-AC2C-5339676190FF}" srcOrd="0" destOrd="0" presId="urn:microsoft.com/office/officeart/2005/8/layout/vProcess5"/>
    <dgm:cxn modelId="{83D8E2A3-DDFB-4298-8243-8847D1D0C1E4}" type="presOf" srcId="{867C6347-5BE7-4E8F-B664-2E9325A3DBD3}" destId="{A4002EB9-0C28-4DC3-9A78-EF5FE6B5C040}" srcOrd="1" destOrd="0" presId="urn:microsoft.com/office/officeart/2005/8/layout/vProcess5"/>
    <dgm:cxn modelId="{A2CC8EA4-88D2-472E-82AB-F2C05F0FE472}" type="presOf" srcId="{E3D850F4-752E-4CC3-AC9A-352346B60C0A}" destId="{C1DFBB1D-73BB-4A7D-9CC3-1E973F17C22B}" srcOrd="0" destOrd="0" presId="urn:microsoft.com/office/officeart/2005/8/layout/vProcess5"/>
    <dgm:cxn modelId="{EA0336A6-D01E-4362-838A-2DC3977303CE}" srcId="{D926E46D-D571-45BE-A4FC-B79A03994DF4}" destId="{867C6347-5BE7-4E8F-B664-2E9325A3DBD3}" srcOrd="2" destOrd="0" parTransId="{461431A1-9EBE-43B6-B4B7-B00C2F481AA5}" sibTransId="{257EE09C-65F9-4AF4-9489-2683D42EA59B}"/>
    <dgm:cxn modelId="{0163ACAF-AD16-4607-8136-7FD928B9DFA1}" type="presOf" srcId="{F9FF76C8-463A-4319-BE79-C0D8F22E52C2}" destId="{E35A066F-AF56-4334-8DBA-9E9A377C6A92}" srcOrd="0" destOrd="0" presId="urn:microsoft.com/office/officeart/2005/8/layout/vProcess5"/>
    <dgm:cxn modelId="{C3A7ADD9-C843-4C55-A7E7-56F671CB1E9C}" srcId="{D926E46D-D571-45BE-A4FC-B79A03994DF4}" destId="{84DBA532-04B9-4827-9137-42E8D368A83E}" srcOrd="1" destOrd="0" parTransId="{9A9A39D4-AF2C-48E9-8F1C-11C7D7872532}" sibTransId="{244EA3E3-D19B-4F93-B0B0-EA6804C3B756}"/>
    <dgm:cxn modelId="{AC364BEB-CD56-4B8E-8841-8943C49EB5C9}" type="presOf" srcId="{84DBA532-04B9-4827-9137-42E8D368A83E}" destId="{1BCB7E35-A849-4B95-B3CF-6C09F4666206}" srcOrd="1" destOrd="0" presId="urn:microsoft.com/office/officeart/2005/8/layout/vProcess5"/>
    <dgm:cxn modelId="{26E65FF9-0972-4625-A86A-1156E88F7600}" type="presOf" srcId="{244EA3E3-D19B-4F93-B0B0-EA6804C3B756}" destId="{622F6962-F270-49ED-ABC4-C416583E8B05}" srcOrd="0" destOrd="0" presId="urn:microsoft.com/office/officeart/2005/8/layout/vProcess5"/>
    <dgm:cxn modelId="{3250D1F9-32E6-485B-A3BF-A27F1C83BF56}" type="presOf" srcId="{257EE09C-65F9-4AF4-9489-2683D42EA59B}" destId="{3320B01E-9200-4119-9EF3-19D37CC85F2C}" srcOrd="0" destOrd="0" presId="urn:microsoft.com/office/officeart/2005/8/layout/vProcess5"/>
    <dgm:cxn modelId="{380EDBFF-4C9B-4E8B-A727-30693CD2321F}" type="presParOf" srcId="{ABE45FC7-4D1F-4BD1-AC2C-5339676190FF}" destId="{821980B0-BFD1-4B98-A7FE-17B1FF981631}" srcOrd="0" destOrd="0" presId="urn:microsoft.com/office/officeart/2005/8/layout/vProcess5"/>
    <dgm:cxn modelId="{0A077113-0602-4447-8444-B8C110F6DBBA}" type="presParOf" srcId="{ABE45FC7-4D1F-4BD1-AC2C-5339676190FF}" destId="{49552AD2-0162-4144-A895-034A8AF5666B}" srcOrd="1" destOrd="0" presId="urn:microsoft.com/office/officeart/2005/8/layout/vProcess5"/>
    <dgm:cxn modelId="{D34547CB-37D9-4ABF-98DD-43A9C5FE4CD2}" type="presParOf" srcId="{ABE45FC7-4D1F-4BD1-AC2C-5339676190FF}" destId="{E1E1AE44-6EBC-459D-9A00-F405BE24B9AB}" srcOrd="2" destOrd="0" presId="urn:microsoft.com/office/officeart/2005/8/layout/vProcess5"/>
    <dgm:cxn modelId="{30B74580-5351-4474-872F-2EEF5AAFBBB1}" type="presParOf" srcId="{ABE45FC7-4D1F-4BD1-AC2C-5339676190FF}" destId="{F7B2E891-1AF9-4B85-9323-EF347E6199EA}" srcOrd="3" destOrd="0" presId="urn:microsoft.com/office/officeart/2005/8/layout/vProcess5"/>
    <dgm:cxn modelId="{50C99260-E4C0-4C1D-8F32-5468638FE037}" type="presParOf" srcId="{ABE45FC7-4D1F-4BD1-AC2C-5339676190FF}" destId="{C1DFBB1D-73BB-4A7D-9CC3-1E973F17C22B}" srcOrd="4" destOrd="0" presId="urn:microsoft.com/office/officeart/2005/8/layout/vProcess5"/>
    <dgm:cxn modelId="{12F4F3C4-5206-4629-B2F7-AD8814CE2A2C}" type="presParOf" srcId="{ABE45FC7-4D1F-4BD1-AC2C-5339676190FF}" destId="{E35A066F-AF56-4334-8DBA-9E9A377C6A92}" srcOrd="5" destOrd="0" presId="urn:microsoft.com/office/officeart/2005/8/layout/vProcess5"/>
    <dgm:cxn modelId="{D54D9526-EEA1-46E4-874E-226CDB14E4F1}" type="presParOf" srcId="{ABE45FC7-4D1F-4BD1-AC2C-5339676190FF}" destId="{9B3E1679-98B3-454D-928A-F0B8AC7B5788}" srcOrd="6" destOrd="0" presId="urn:microsoft.com/office/officeart/2005/8/layout/vProcess5"/>
    <dgm:cxn modelId="{1042CFF4-043C-461E-8FB0-4FF23FA259EE}" type="presParOf" srcId="{ABE45FC7-4D1F-4BD1-AC2C-5339676190FF}" destId="{622F6962-F270-49ED-ABC4-C416583E8B05}" srcOrd="7" destOrd="0" presId="urn:microsoft.com/office/officeart/2005/8/layout/vProcess5"/>
    <dgm:cxn modelId="{5D08CFEC-C2CB-418A-8EF4-D1310E5B6B42}" type="presParOf" srcId="{ABE45FC7-4D1F-4BD1-AC2C-5339676190FF}" destId="{3320B01E-9200-4119-9EF3-19D37CC85F2C}" srcOrd="8" destOrd="0" presId="urn:microsoft.com/office/officeart/2005/8/layout/vProcess5"/>
    <dgm:cxn modelId="{4DCB85DB-E53E-4CAC-97DD-1A2197B35AD3}" type="presParOf" srcId="{ABE45FC7-4D1F-4BD1-AC2C-5339676190FF}" destId="{1CE0BBB6-F125-477D-BFB1-ABA87EED1DBD}" srcOrd="9" destOrd="0" presId="urn:microsoft.com/office/officeart/2005/8/layout/vProcess5"/>
    <dgm:cxn modelId="{D2626C22-02C6-4B5A-B99D-96F8D2BABC0A}" type="presParOf" srcId="{ABE45FC7-4D1F-4BD1-AC2C-5339676190FF}" destId="{FF584C4E-E4E5-46DA-871C-312DCA2494B9}" srcOrd="10" destOrd="0" presId="urn:microsoft.com/office/officeart/2005/8/layout/vProcess5"/>
    <dgm:cxn modelId="{8885BD69-CCBD-458C-8F21-984CD00E2C24}" type="presParOf" srcId="{ABE45FC7-4D1F-4BD1-AC2C-5339676190FF}" destId="{1BCB7E35-A849-4B95-B3CF-6C09F4666206}" srcOrd="11" destOrd="0" presId="urn:microsoft.com/office/officeart/2005/8/layout/vProcess5"/>
    <dgm:cxn modelId="{6B25875D-4FBC-4D54-AA73-FF2E0E736900}" type="presParOf" srcId="{ABE45FC7-4D1F-4BD1-AC2C-5339676190FF}" destId="{A4002EB9-0C28-4DC3-9A78-EF5FE6B5C040}" srcOrd="12" destOrd="0" presId="urn:microsoft.com/office/officeart/2005/8/layout/vProcess5"/>
    <dgm:cxn modelId="{87139B62-3BB4-4AC0-9A2E-F55011D3755A}" type="presParOf" srcId="{ABE45FC7-4D1F-4BD1-AC2C-5339676190FF}" destId="{3CFCE0C5-4D7B-487E-B9B3-22B83EB59BD5}" srcOrd="13" destOrd="0" presId="urn:microsoft.com/office/officeart/2005/8/layout/vProcess5"/>
    <dgm:cxn modelId="{187D9EB3-8683-43A9-BC0B-1B1F47D6E147}" type="presParOf" srcId="{ABE45FC7-4D1F-4BD1-AC2C-5339676190FF}" destId="{ABC65BEA-E20C-44ED-A75E-F575D971C0C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0FB31-0783-45C6-BA4B-DAAA63D36237}">
      <dsp:nvSpPr>
        <dsp:cNvPr id="0" name=""/>
        <dsp:cNvSpPr/>
      </dsp:nvSpPr>
      <dsp:spPr>
        <a:xfrm>
          <a:off x="0" y="334687"/>
          <a:ext cx="3701605" cy="527670"/>
        </a:xfrm>
        <a:prstGeom prst="roundRect">
          <a:avLst/>
        </a:prstGeom>
        <a:solidFill>
          <a:srgbClr val="DC220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Re-platform</a:t>
          </a:r>
        </a:p>
      </dsp:txBody>
      <dsp:txXfrm>
        <a:off x="25759" y="360446"/>
        <a:ext cx="3650087" cy="476152"/>
      </dsp:txXfrm>
    </dsp:sp>
    <dsp:sp modelId="{65311B6C-11AD-47B1-A064-35A5197DDB69}">
      <dsp:nvSpPr>
        <dsp:cNvPr id="0" name=""/>
        <dsp:cNvSpPr/>
      </dsp:nvSpPr>
      <dsp:spPr>
        <a:xfrm>
          <a:off x="0" y="862357"/>
          <a:ext cx="3701605" cy="1070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2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Establish platforms via Oracle API PaaS &amp; force.com</a:t>
          </a:r>
        </a:p>
        <a:p>
          <a:pPr marL="171450" lvl="1" indent="-171450" algn="l" defTabSz="755650">
            <a:lnSpc>
              <a:spcPct val="90000"/>
            </a:lnSpc>
            <a:spcBef>
              <a:spcPct val="0"/>
            </a:spcBef>
            <a:spcAft>
              <a:spcPct val="20000"/>
            </a:spcAft>
            <a:buChar char="•"/>
          </a:pPr>
          <a:r>
            <a:rPr lang="en-US" sz="1700" kern="1200" dirty="0"/>
            <a:t>Reconfigure 5-10 newer apps per platform</a:t>
          </a:r>
        </a:p>
      </dsp:txBody>
      <dsp:txXfrm>
        <a:off x="0" y="862357"/>
        <a:ext cx="3701605" cy="1070190"/>
      </dsp:txXfrm>
    </dsp:sp>
    <dsp:sp modelId="{B5BA71C6-A1E2-49E2-9B60-363F2F5780B6}">
      <dsp:nvSpPr>
        <dsp:cNvPr id="0" name=""/>
        <dsp:cNvSpPr/>
      </dsp:nvSpPr>
      <dsp:spPr>
        <a:xfrm>
          <a:off x="0" y="1932547"/>
          <a:ext cx="3701605" cy="527670"/>
        </a:xfrm>
        <a:prstGeom prst="roundRect">
          <a:avLst/>
        </a:prstGeom>
        <a:solidFill>
          <a:srgbClr val="DC220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Modernize</a:t>
          </a:r>
        </a:p>
      </dsp:txBody>
      <dsp:txXfrm>
        <a:off x="25759" y="1958306"/>
        <a:ext cx="3650087" cy="476152"/>
      </dsp:txXfrm>
    </dsp:sp>
    <dsp:sp modelId="{646E5C6D-0CB4-495C-84DF-03C8562AF093}">
      <dsp:nvSpPr>
        <dsp:cNvPr id="0" name=""/>
        <dsp:cNvSpPr/>
      </dsp:nvSpPr>
      <dsp:spPr>
        <a:xfrm>
          <a:off x="0" y="2460217"/>
          <a:ext cx="3701605"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2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Allow newer apps to mature </a:t>
          </a:r>
          <a:endParaRPr lang="en-US" sz="1700" kern="1200" dirty="0"/>
        </a:p>
        <a:p>
          <a:pPr marL="171450" lvl="1" indent="-171450" algn="l" defTabSz="755650">
            <a:lnSpc>
              <a:spcPct val="90000"/>
            </a:lnSpc>
            <a:spcBef>
              <a:spcPct val="0"/>
            </a:spcBef>
            <a:spcAft>
              <a:spcPct val="20000"/>
            </a:spcAft>
            <a:buFont typeface="+mj-lt"/>
            <a:buAutoNum type="alphaLcPeriod"/>
          </a:pPr>
          <a:r>
            <a:rPr lang="en-US" sz="1700" kern="1200" dirty="0"/>
            <a:t>Reconfigure old / complex apps </a:t>
          </a:r>
        </a:p>
      </dsp:txBody>
      <dsp:txXfrm>
        <a:off x="0" y="2460217"/>
        <a:ext cx="3701605" cy="592020"/>
      </dsp:txXfrm>
    </dsp:sp>
    <dsp:sp modelId="{B769D55A-ECFE-4A99-8402-CEEDEF1ECE2A}">
      <dsp:nvSpPr>
        <dsp:cNvPr id="0" name=""/>
        <dsp:cNvSpPr/>
      </dsp:nvSpPr>
      <dsp:spPr>
        <a:xfrm>
          <a:off x="0" y="3052237"/>
          <a:ext cx="3701605" cy="527670"/>
        </a:xfrm>
        <a:prstGeom prst="roundRect">
          <a:avLst/>
        </a:prstGeom>
        <a:solidFill>
          <a:srgbClr val="DC220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Organizational Transformation </a:t>
          </a:r>
        </a:p>
      </dsp:txBody>
      <dsp:txXfrm>
        <a:off x="25759" y="3077996"/>
        <a:ext cx="3650087" cy="476152"/>
      </dsp:txXfrm>
    </dsp:sp>
    <dsp:sp modelId="{4CA93965-7DC2-4E03-83E6-992FAC6332B1}">
      <dsp:nvSpPr>
        <dsp:cNvPr id="0" name=""/>
        <dsp:cNvSpPr/>
      </dsp:nvSpPr>
      <dsp:spPr>
        <a:xfrm>
          <a:off x="0" y="3579907"/>
          <a:ext cx="3701605"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2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Set strategies to optimize each platform</a:t>
          </a:r>
        </a:p>
        <a:p>
          <a:pPr marL="171450" lvl="1" indent="-171450" algn="l" defTabSz="755650">
            <a:lnSpc>
              <a:spcPct val="90000"/>
            </a:lnSpc>
            <a:spcBef>
              <a:spcPct val="0"/>
            </a:spcBef>
            <a:spcAft>
              <a:spcPct val="20000"/>
            </a:spcAft>
            <a:buChar char="•"/>
          </a:pPr>
          <a:r>
            <a:rPr lang="en-US" sz="1700" kern="1200" dirty="0"/>
            <a:t>Practice DevOps methodologies</a:t>
          </a:r>
        </a:p>
      </dsp:txBody>
      <dsp:txXfrm>
        <a:off x="0" y="3579907"/>
        <a:ext cx="3701605" cy="842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D076F-6B9A-4A4A-B888-A8311491EF35}">
      <dsp:nvSpPr>
        <dsp:cNvPr id="0" name=""/>
        <dsp:cNvSpPr/>
      </dsp:nvSpPr>
      <dsp:spPr>
        <a:xfrm>
          <a:off x="4621" y="148751"/>
          <a:ext cx="2020453" cy="121227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Define and Profile</a:t>
          </a:r>
        </a:p>
      </dsp:txBody>
      <dsp:txXfrm>
        <a:off x="40127" y="184257"/>
        <a:ext cx="1949441" cy="1141260"/>
      </dsp:txXfrm>
    </dsp:sp>
    <dsp:sp modelId="{05CB49DB-38D5-4E3D-A25A-AC581BED6E75}">
      <dsp:nvSpPr>
        <dsp:cNvPr id="0" name=""/>
        <dsp:cNvSpPr/>
      </dsp:nvSpPr>
      <dsp:spPr>
        <a:xfrm>
          <a:off x="2227119" y="504351"/>
          <a:ext cx="428336" cy="5010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27119" y="604565"/>
        <a:ext cx="299835" cy="300644"/>
      </dsp:txXfrm>
    </dsp:sp>
    <dsp:sp modelId="{DCFA8977-893F-4CE2-9A16-2BAF2CFD370B}">
      <dsp:nvSpPr>
        <dsp:cNvPr id="0" name=""/>
        <dsp:cNvSpPr/>
      </dsp:nvSpPr>
      <dsp:spPr>
        <a:xfrm>
          <a:off x="2833255" y="148751"/>
          <a:ext cx="2020453" cy="121227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Acquire and Enhance</a:t>
          </a:r>
        </a:p>
      </dsp:txBody>
      <dsp:txXfrm>
        <a:off x="2868761" y="184257"/>
        <a:ext cx="1949441" cy="1141260"/>
      </dsp:txXfrm>
    </dsp:sp>
    <dsp:sp modelId="{0A2E7CA2-AE17-4FB5-9695-49C06FEC0F75}">
      <dsp:nvSpPr>
        <dsp:cNvPr id="0" name=""/>
        <dsp:cNvSpPr/>
      </dsp:nvSpPr>
      <dsp:spPr>
        <a:xfrm>
          <a:off x="5055754" y="504351"/>
          <a:ext cx="428336" cy="5010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055754" y="604565"/>
        <a:ext cx="299835" cy="300644"/>
      </dsp:txXfrm>
    </dsp:sp>
    <dsp:sp modelId="{86F71C57-1ADC-44F6-9E9E-64B0510C31A5}">
      <dsp:nvSpPr>
        <dsp:cNvPr id="0" name=""/>
        <dsp:cNvSpPr/>
      </dsp:nvSpPr>
      <dsp:spPr>
        <a:xfrm>
          <a:off x="5661890" y="148751"/>
          <a:ext cx="2020453" cy="121227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5697396" y="184257"/>
        <a:ext cx="1949441" cy="1141260"/>
      </dsp:txXfrm>
    </dsp:sp>
    <dsp:sp modelId="{01D8E260-E6D9-4361-BF26-545A1D6808C0}">
      <dsp:nvSpPr>
        <dsp:cNvPr id="0" name=""/>
        <dsp:cNvSpPr/>
      </dsp:nvSpPr>
      <dsp:spPr>
        <a:xfrm>
          <a:off x="7884389" y="504351"/>
          <a:ext cx="428336" cy="5010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884389" y="604565"/>
        <a:ext cx="299835" cy="300644"/>
      </dsp:txXfrm>
    </dsp:sp>
    <dsp:sp modelId="{88EA8F2C-B223-4621-AC76-3941A5312F2B}">
      <dsp:nvSpPr>
        <dsp:cNvPr id="0" name=""/>
        <dsp:cNvSpPr/>
      </dsp:nvSpPr>
      <dsp:spPr>
        <a:xfrm>
          <a:off x="8490525" y="148751"/>
          <a:ext cx="2020453" cy="121227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Use</a:t>
          </a:r>
        </a:p>
      </dsp:txBody>
      <dsp:txXfrm>
        <a:off x="8526031" y="184257"/>
        <a:ext cx="1949441" cy="11412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52AD2-0162-4144-A895-034A8AF5666B}">
      <dsp:nvSpPr>
        <dsp:cNvPr id="0" name=""/>
        <dsp:cNvSpPr/>
      </dsp:nvSpPr>
      <dsp:spPr>
        <a:xfrm>
          <a:off x="0" y="0"/>
          <a:ext cx="5223208" cy="7292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Submission Capture</a:t>
          </a:r>
        </a:p>
      </dsp:txBody>
      <dsp:txXfrm>
        <a:off x="21358" y="21358"/>
        <a:ext cx="4351026" cy="686484"/>
      </dsp:txXfrm>
    </dsp:sp>
    <dsp:sp modelId="{E1E1AE44-6EBC-459D-9A00-F405BE24B9AB}">
      <dsp:nvSpPr>
        <dsp:cNvPr id="0" name=""/>
        <dsp:cNvSpPr/>
      </dsp:nvSpPr>
      <dsp:spPr>
        <a:xfrm>
          <a:off x="390044" y="830478"/>
          <a:ext cx="5223208" cy="729200"/>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External Enrichment</a:t>
          </a:r>
        </a:p>
      </dsp:txBody>
      <dsp:txXfrm>
        <a:off x="411402" y="851836"/>
        <a:ext cx="4316467" cy="686484"/>
      </dsp:txXfrm>
    </dsp:sp>
    <dsp:sp modelId="{F7B2E891-1AF9-4B85-9323-EF347E6199EA}">
      <dsp:nvSpPr>
        <dsp:cNvPr id="0" name=""/>
        <dsp:cNvSpPr/>
      </dsp:nvSpPr>
      <dsp:spPr>
        <a:xfrm>
          <a:off x="780089" y="1660957"/>
          <a:ext cx="5223208" cy="729200"/>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Staging</a:t>
          </a:r>
        </a:p>
      </dsp:txBody>
      <dsp:txXfrm>
        <a:off x="801447" y="1682315"/>
        <a:ext cx="4316467" cy="686484"/>
      </dsp:txXfrm>
    </dsp:sp>
    <dsp:sp modelId="{C1DFBB1D-73BB-4A7D-9CC3-1E973F17C22B}">
      <dsp:nvSpPr>
        <dsp:cNvPr id="0" name=""/>
        <dsp:cNvSpPr/>
      </dsp:nvSpPr>
      <dsp:spPr>
        <a:xfrm>
          <a:off x="1170134" y="2491436"/>
          <a:ext cx="5223208" cy="729200"/>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Review and Approval</a:t>
          </a:r>
        </a:p>
      </dsp:txBody>
      <dsp:txXfrm>
        <a:off x="1191492" y="2512794"/>
        <a:ext cx="4316467" cy="686484"/>
      </dsp:txXfrm>
    </dsp:sp>
    <dsp:sp modelId="{E35A066F-AF56-4334-8DBA-9E9A377C6A92}">
      <dsp:nvSpPr>
        <dsp:cNvPr id="0" name=""/>
        <dsp:cNvSpPr/>
      </dsp:nvSpPr>
      <dsp:spPr>
        <a:xfrm>
          <a:off x="1560179" y="3321915"/>
          <a:ext cx="5223208" cy="729200"/>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Distribution</a:t>
          </a:r>
        </a:p>
      </dsp:txBody>
      <dsp:txXfrm>
        <a:off x="1581537" y="3343273"/>
        <a:ext cx="4316467" cy="686484"/>
      </dsp:txXfrm>
    </dsp:sp>
    <dsp:sp modelId="{9B3E1679-98B3-454D-928A-F0B8AC7B5788}">
      <dsp:nvSpPr>
        <dsp:cNvPr id="0" name=""/>
        <dsp:cNvSpPr/>
      </dsp:nvSpPr>
      <dsp:spPr>
        <a:xfrm>
          <a:off x="4749228" y="532721"/>
          <a:ext cx="473980" cy="47398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855873" y="532721"/>
        <a:ext cx="260690" cy="356670"/>
      </dsp:txXfrm>
    </dsp:sp>
    <dsp:sp modelId="{622F6962-F270-49ED-ABC4-C416583E8B05}">
      <dsp:nvSpPr>
        <dsp:cNvPr id="0" name=""/>
        <dsp:cNvSpPr/>
      </dsp:nvSpPr>
      <dsp:spPr>
        <a:xfrm>
          <a:off x="5139272" y="1363200"/>
          <a:ext cx="473980" cy="473980"/>
        </a:xfrm>
        <a:prstGeom prst="downArrow">
          <a:avLst>
            <a:gd name="adj1" fmla="val 55000"/>
            <a:gd name="adj2" fmla="val 45000"/>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245917" y="1363200"/>
        <a:ext cx="260690" cy="356670"/>
      </dsp:txXfrm>
    </dsp:sp>
    <dsp:sp modelId="{3320B01E-9200-4119-9EF3-19D37CC85F2C}">
      <dsp:nvSpPr>
        <dsp:cNvPr id="0" name=""/>
        <dsp:cNvSpPr/>
      </dsp:nvSpPr>
      <dsp:spPr>
        <a:xfrm>
          <a:off x="5529317" y="2181525"/>
          <a:ext cx="473980" cy="473980"/>
        </a:xfrm>
        <a:prstGeom prst="downArrow">
          <a:avLst>
            <a:gd name="adj1" fmla="val 55000"/>
            <a:gd name="adj2" fmla="val 45000"/>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635962" y="2181525"/>
        <a:ext cx="260690" cy="356670"/>
      </dsp:txXfrm>
    </dsp:sp>
    <dsp:sp modelId="{1CE0BBB6-F125-477D-BFB1-ABA87EED1DBD}">
      <dsp:nvSpPr>
        <dsp:cNvPr id="0" name=""/>
        <dsp:cNvSpPr/>
      </dsp:nvSpPr>
      <dsp:spPr>
        <a:xfrm>
          <a:off x="5919362" y="3020106"/>
          <a:ext cx="473980" cy="473980"/>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6026007" y="3020106"/>
        <a:ext cx="260690" cy="3566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06T00:16:20.140"/>
    </inkml:context>
    <inkml:brush xml:id="br0">
      <inkml:brushProperty name="width" value="0.05" units="cm"/>
      <inkml:brushProperty name="height" value="0.05" units="cm"/>
      <inkml:brushProperty name="ignorePressure" value="1"/>
    </inkml:brush>
  </inkml:definitions>
  <inkml:trace contextRef="#ctx0" brushRef="#br0">100 0,'-6'0,"-9"0,-7 7,-7 7,2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06T00:16:35.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41 2,'-1'0,"0"0,0 1,0-1,0 0,0 0,0 1,0-1,0 1,0-1,1 1,-1-1,0 1,0-1,0 1,1 0,-1 0,0-1,1 1,-1 0,1 0,-1 0,1-1,-1 1,1 0,0 0,-1 0,1 0,-7 29,6-26,-6 72,2 1,4 0,4 11,-1 25,-2 682,1-774,1-1,1 1,0 0,2-1,3 10,13 33,4 1,-24-60,3 5,0-1,0 1,1-1,0 0,0 0,1 0,0-1,0 0,1 0,0 0,0-1,6 4,-2-3,0-1,0 0,0-1,1 0,0-1,0 0,0-1,0 0,6 0,192 19,-81-9,63-4,131-10,-113-1,780 2,-961 0,1-1,0-2,0-1,-1-1,0-2,0-1,22-9,-38 11,0 0,0-1,0 0,-1-1,0-1,0 0,7-8,-12 9,1 0,-2 0,1-1,-1 0,0 0,-1 0,0-1,-1 0,0 0,0 0,-1-1,3-13,-1 0,-2 0,0 0,-2-19,-5-102,0 50,2-342,2 253,1 173,-2 0,0 1,0-1,-1 0,0 1,0 0,-2-1,1 1,-1 0,0 1,-1-1,-1 1,1 0,-1 0,-1 0,1 1,-2 0,1 0,-31-34,17 17,-1 1,-6-2,20 19,0 0,-1 1,0 0,0 0,0 1,-1 0,0 1,-6-2,-80-27,23 8,0 3,-15 0,21 13,0 3,0 3,0 3,-2 3,-36-1,-540-1,593-4,0-2,-26-6,14 2,-25 0,-297 6,200 5,147-2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06T00:16:46.7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1 226,'688'0,"-657"-1,-1-1,1-2,-1-1,0-1,17-6,7-6,-1-2,25-14,-43 18,1 2,0 2,1 1,0 2,3 2,19-2,1 3,50 2,361 7,-91 0,-272-2,123-3,-188-3,28-7,-27 4,21 0,155 0,10 10,-34 1,126-4,-277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06T00:20:09.2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 1,'-6'0,"-2"0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06T00:20:11.5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59477-1D07-4A4E-B2D2-201A652A8BF0}" type="datetimeFigureOut">
              <a:rPr lang="en-US" smtClean="0"/>
              <a:t>12/11/2018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6ACD5-8C90-4DEC-8BD4-023576341835}" type="slidenum">
              <a:rPr lang="en-US" smtClean="0"/>
              <a:t>‹#›</a:t>
            </a:fld>
            <a:endParaRPr lang="en-US"/>
          </a:p>
        </p:txBody>
      </p:sp>
    </p:spTree>
    <p:extLst>
      <p:ext uri="{BB962C8B-B14F-4D97-AF65-F5344CB8AC3E}">
        <p14:creationId xmlns:p14="http://schemas.microsoft.com/office/powerpoint/2010/main" val="269106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656ACD5-8C90-4DEC-8BD4-023576341835}" type="slidenum">
              <a:rPr lang="en-US" smtClean="0"/>
              <a:t>6</a:t>
            </a:fld>
            <a:endParaRPr lang="en-US"/>
          </a:p>
        </p:txBody>
      </p:sp>
    </p:spTree>
    <p:extLst>
      <p:ext uri="{BB962C8B-B14F-4D97-AF65-F5344CB8AC3E}">
        <p14:creationId xmlns:p14="http://schemas.microsoft.com/office/powerpoint/2010/main" val="3650105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5 Steps to Use Master Data</a:t>
            </a:r>
          </a:p>
          <a:p>
            <a:pPr marL="514350" indent="-514350">
              <a:buFont typeface="+mj-lt"/>
              <a:buAutoNum type="arabicPeriod"/>
            </a:pPr>
            <a:r>
              <a:rPr lang="en-US" dirty="0"/>
              <a:t>Oracle’s recommendation for our Oracle Applications customers is to seriously think about using Oracle MDM to centralize and cleanse their distributed master data before going to Oracle Fusion Applications</a:t>
            </a:r>
          </a:p>
          <a:p>
            <a:pPr marL="514350" indent="-514350">
              <a:buFont typeface="+mj-lt"/>
              <a:buAutoNum type="arabicPeriod"/>
            </a:pPr>
            <a:r>
              <a:rPr lang="en-US" dirty="0"/>
              <a:t>Oracle Fusion, one of the primary steps is core data migration. Therefore, it is fundamental to have the most accurate master data.</a:t>
            </a:r>
          </a:p>
          <a:p>
            <a:pPr marL="514350" indent="-514350">
              <a:buFont typeface="+mj-lt"/>
              <a:buAutoNum type="arabicPeriod"/>
            </a:pPr>
            <a:r>
              <a:rPr lang="en-US" dirty="0"/>
              <a:t>Deploy Oracle MDM data hubs to manage as many master data entities as possible </a:t>
            </a:r>
          </a:p>
          <a:p>
            <a:pPr marL="514350" indent="-514350">
              <a:buFont typeface="+mj-lt"/>
              <a:buAutoNum type="arabicPeriod"/>
            </a:pPr>
            <a:r>
              <a:rPr lang="en-US" dirty="0"/>
              <a:t>Utilize Oracle Application Integration Architecture (details can found in section - Consider the Oracle Prebuilt Integrations) to integrate the master data with existing business processes</a:t>
            </a:r>
          </a:p>
          <a:p>
            <a:pPr marL="514350" indent="-514350">
              <a:buFont typeface="+mj-lt"/>
              <a:buAutoNum type="arabicPeriod"/>
            </a:pPr>
            <a:r>
              <a:rPr lang="en-US" dirty="0"/>
              <a:t>Upgrade the Oracle MDM data hubs to the Oracle Fusion versions as soon as they are available.  </a:t>
            </a:r>
          </a:p>
          <a:p>
            <a:endParaRPr lang="en-US" dirty="0"/>
          </a:p>
        </p:txBody>
      </p:sp>
      <p:sp>
        <p:nvSpPr>
          <p:cNvPr id="4" name="Slide Number Placeholder 3"/>
          <p:cNvSpPr>
            <a:spLocks noGrp="1"/>
          </p:cNvSpPr>
          <p:nvPr>
            <p:ph type="sldNum" sz="quarter" idx="5"/>
          </p:nvPr>
        </p:nvSpPr>
        <p:spPr/>
        <p:txBody>
          <a:bodyPr/>
          <a:lstStyle/>
          <a:p>
            <a:fld id="{E656ACD5-8C90-4DEC-8BD4-023576341835}" type="slidenum">
              <a:rPr lang="en-US" smtClean="0"/>
              <a:t>7</a:t>
            </a:fld>
            <a:endParaRPr lang="en-US"/>
          </a:p>
        </p:txBody>
      </p:sp>
    </p:spTree>
    <p:extLst>
      <p:ext uri="{BB962C8B-B14F-4D97-AF65-F5344CB8AC3E}">
        <p14:creationId xmlns:p14="http://schemas.microsoft.com/office/powerpoint/2010/main" val="4246636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Governance Council: </a:t>
            </a:r>
            <a:r>
              <a:rPr lang="en-US" sz="1200" dirty="0"/>
              <a:t>Senior Members of Business Units – Establishing strategy for Master Data Governance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Steward Team: Individuals from different business units who </a:t>
            </a:r>
            <a:r>
              <a:rPr lang="en-US" sz="1200" dirty="0" err="1"/>
              <a:t>mospecific</a:t>
            </a:r>
            <a:r>
              <a:rPr lang="en-US" sz="1200" dirty="0"/>
              <a:t> policies, Initiate procedures and practices via which information will be </a:t>
            </a:r>
            <a:r>
              <a:rPr lang="en-US" sz="1200" dirty="0" err="1"/>
              <a:t>governednitor</a:t>
            </a:r>
            <a:r>
              <a:rPr lang="en-US" sz="1200" dirty="0"/>
              <a:t> data progress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Custodian Team: Individuals from various business units that are responsible for specific master data domains (e.g. people, customer, standards and regulations, methods, etc.).</a:t>
            </a:r>
          </a:p>
          <a:p>
            <a:endParaRPr lang="en-US" dirty="0"/>
          </a:p>
        </p:txBody>
      </p:sp>
      <p:sp>
        <p:nvSpPr>
          <p:cNvPr id="4" name="Slide Number Placeholder 3"/>
          <p:cNvSpPr>
            <a:spLocks noGrp="1"/>
          </p:cNvSpPr>
          <p:nvPr>
            <p:ph type="sldNum" sz="quarter" idx="5"/>
          </p:nvPr>
        </p:nvSpPr>
        <p:spPr/>
        <p:txBody>
          <a:bodyPr/>
          <a:lstStyle/>
          <a:p>
            <a:fld id="{E656ACD5-8C90-4DEC-8BD4-023576341835}" type="slidenum">
              <a:rPr lang="en-US" smtClean="0"/>
              <a:t>8</a:t>
            </a:fld>
            <a:endParaRPr lang="en-US"/>
          </a:p>
        </p:txBody>
      </p:sp>
    </p:spTree>
    <p:extLst>
      <p:ext uri="{BB962C8B-B14F-4D97-AF65-F5344CB8AC3E}">
        <p14:creationId xmlns:p14="http://schemas.microsoft.com/office/powerpoint/2010/main" val="1297305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56ACD5-8C90-4DEC-8BD4-023576341835}" type="slidenum">
              <a:rPr lang="en-US" smtClean="0"/>
              <a:t>13</a:t>
            </a:fld>
            <a:endParaRPr lang="en-US"/>
          </a:p>
        </p:txBody>
      </p:sp>
    </p:spTree>
    <p:extLst>
      <p:ext uri="{BB962C8B-B14F-4D97-AF65-F5344CB8AC3E}">
        <p14:creationId xmlns:p14="http://schemas.microsoft.com/office/powerpoint/2010/main" val="2646535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https://docplayer.net/2546499-Insert-picture-here-oracle-master-data-management.html</a:t>
            </a:r>
          </a:p>
        </p:txBody>
      </p:sp>
      <p:sp>
        <p:nvSpPr>
          <p:cNvPr id="4" name="Slide Number Placeholder 3"/>
          <p:cNvSpPr>
            <a:spLocks noGrp="1"/>
          </p:cNvSpPr>
          <p:nvPr>
            <p:ph type="sldNum" sz="quarter" idx="5"/>
          </p:nvPr>
        </p:nvSpPr>
        <p:spPr/>
        <p:txBody>
          <a:bodyPr/>
          <a:lstStyle/>
          <a:p>
            <a:fld id="{9E703F33-5DAB-4837-9019-300B506C66D4}" type="slidenum">
              <a:rPr lang="en-US" smtClean="0"/>
              <a:t>39</a:t>
            </a:fld>
            <a:endParaRPr lang="en-US"/>
          </a:p>
        </p:txBody>
      </p:sp>
    </p:spTree>
    <p:extLst>
      <p:ext uri="{BB962C8B-B14F-4D97-AF65-F5344CB8AC3E}">
        <p14:creationId xmlns:p14="http://schemas.microsoft.com/office/powerpoint/2010/main" val="3641332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https://rctom.hbs.org/submission/how-to-revolutionize-a-dying-industry-by-attacking-simultaneously-top-and-bottom-line-hps-instant-ink-success-of-implementing-iot-into-supply-cha/</a:t>
            </a:r>
          </a:p>
        </p:txBody>
      </p:sp>
      <p:sp>
        <p:nvSpPr>
          <p:cNvPr id="4" name="Slide Number Placeholder 3"/>
          <p:cNvSpPr>
            <a:spLocks noGrp="1"/>
          </p:cNvSpPr>
          <p:nvPr>
            <p:ph type="sldNum" sz="quarter" idx="10"/>
          </p:nvPr>
        </p:nvSpPr>
        <p:spPr/>
        <p:txBody>
          <a:bodyPr/>
          <a:lstStyle/>
          <a:p>
            <a:fld id="{E656ACD5-8C90-4DEC-8BD4-023576341835}" type="slidenum">
              <a:rPr lang="en-US" smtClean="0"/>
              <a:t>63</a:t>
            </a:fld>
            <a:endParaRPr lang="en-US"/>
          </a:p>
        </p:txBody>
      </p:sp>
    </p:spTree>
    <p:extLst>
      <p:ext uri="{BB962C8B-B14F-4D97-AF65-F5344CB8AC3E}">
        <p14:creationId xmlns:p14="http://schemas.microsoft.com/office/powerpoint/2010/main" val="2522142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https://www.capgemini.com/wp-content/uploads/2017/07/Digital_Transformation_of_Supply_Chains.pdf</a:t>
            </a:r>
          </a:p>
        </p:txBody>
      </p:sp>
      <p:sp>
        <p:nvSpPr>
          <p:cNvPr id="4" name="Slide Number Placeholder 3"/>
          <p:cNvSpPr>
            <a:spLocks noGrp="1"/>
          </p:cNvSpPr>
          <p:nvPr>
            <p:ph type="sldNum" sz="quarter" idx="10"/>
          </p:nvPr>
        </p:nvSpPr>
        <p:spPr/>
        <p:txBody>
          <a:bodyPr/>
          <a:lstStyle/>
          <a:p>
            <a:fld id="{E656ACD5-8C90-4DEC-8BD4-023576341835}" type="slidenum">
              <a:rPr lang="en-US" smtClean="0"/>
              <a:t>64</a:t>
            </a:fld>
            <a:endParaRPr lang="en-US"/>
          </a:p>
        </p:txBody>
      </p:sp>
    </p:spTree>
    <p:extLst>
      <p:ext uri="{BB962C8B-B14F-4D97-AF65-F5344CB8AC3E}">
        <p14:creationId xmlns:p14="http://schemas.microsoft.com/office/powerpoint/2010/main" val="188305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1287-EEE8-4DF1-88A1-35F8435AB6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F1E592-1B07-4545-873C-1DAD9432E3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76281D-EA07-4B9F-AB40-02B0F660AAF9}"/>
              </a:ext>
            </a:extLst>
          </p:cNvPr>
          <p:cNvSpPr>
            <a:spLocks noGrp="1"/>
          </p:cNvSpPr>
          <p:nvPr>
            <p:ph type="dt" sz="half" idx="10"/>
          </p:nvPr>
        </p:nvSpPr>
        <p:spPr/>
        <p:txBody>
          <a:bodyPr/>
          <a:lstStyle/>
          <a:p>
            <a:r>
              <a:rPr lang="en-US"/>
              <a:t>12/13/2018</a:t>
            </a:r>
          </a:p>
        </p:txBody>
      </p:sp>
      <p:sp>
        <p:nvSpPr>
          <p:cNvPr id="5" name="Footer Placeholder 4">
            <a:extLst>
              <a:ext uri="{FF2B5EF4-FFF2-40B4-BE49-F238E27FC236}">
                <a16:creationId xmlns:a16="http://schemas.microsoft.com/office/drawing/2014/main" id="{FE17FD88-39A5-4F0A-8A77-A7FB7257497B}"/>
              </a:ext>
            </a:extLst>
          </p:cNvPr>
          <p:cNvSpPr>
            <a:spLocks noGrp="1"/>
          </p:cNvSpPr>
          <p:nvPr>
            <p:ph type="ftr" sz="quarter" idx="11"/>
          </p:nvPr>
        </p:nvSpPr>
        <p:spPr/>
        <p:txBody>
          <a:bodyPr/>
          <a:lstStyle/>
          <a:p>
            <a:r>
              <a:rPr lang="en-US"/>
              <a:t>Digitizing Cummins</a:t>
            </a:r>
          </a:p>
        </p:txBody>
      </p:sp>
      <p:sp>
        <p:nvSpPr>
          <p:cNvPr id="6" name="Slide Number Placeholder 5">
            <a:extLst>
              <a:ext uri="{FF2B5EF4-FFF2-40B4-BE49-F238E27FC236}">
                <a16:creationId xmlns:a16="http://schemas.microsoft.com/office/drawing/2014/main" id="{01FCDA0C-8FE9-4C48-99A6-86656D38CABE}"/>
              </a:ext>
            </a:extLst>
          </p:cNvPr>
          <p:cNvSpPr>
            <a:spLocks noGrp="1"/>
          </p:cNvSpPr>
          <p:nvPr>
            <p:ph type="sldNum" sz="quarter" idx="12"/>
          </p:nvPr>
        </p:nvSpPr>
        <p:spPr/>
        <p:txBody>
          <a:bodyPr/>
          <a:lstStyle/>
          <a:p>
            <a:fld id="{3F10DB90-1E1A-4A52-92A3-0582B7DC5B1B}" type="slidenum">
              <a:rPr lang="en-US" smtClean="0"/>
              <a:t>‹#›</a:t>
            </a:fld>
            <a:endParaRPr lang="en-US"/>
          </a:p>
        </p:txBody>
      </p:sp>
    </p:spTree>
    <p:extLst>
      <p:ext uri="{BB962C8B-B14F-4D97-AF65-F5344CB8AC3E}">
        <p14:creationId xmlns:p14="http://schemas.microsoft.com/office/powerpoint/2010/main" val="317666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10AA-BEC2-465C-AF2D-1AFFF5569B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3DD3D2-1FBE-4A0B-BEF2-197BAF248E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69D8D4-4493-4486-AB0F-484A047E79C5}"/>
              </a:ext>
            </a:extLst>
          </p:cNvPr>
          <p:cNvSpPr>
            <a:spLocks noGrp="1"/>
          </p:cNvSpPr>
          <p:nvPr>
            <p:ph type="dt" sz="half" idx="10"/>
          </p:nvPr>
        </p:nvSpPr>
        <p:spPr/>
        <p:txBody>
          <a:bodyPr/>
          <a:lstStyle/>
          <a:p>
            <a:r>
              <a:rPr lang="en-US"/>
              <a:t>12/13/2018</a:t>
            </a:r>
          </a:p>
        </p:txBody>
      </p:sp>
      <p:sp>
        <p:nvSpPr>
          <p:cNvPr id="5" name="Footer Placeholder 4">
            <a:extLst>
              <a:ext uri="{FF2B5EF4-FFF2-40B4-BE49-F238E27FC236}">
                <a16:creationId xmlns:a16="http://schemas.microsoft.com/office/drawing/2014/main" id="{39BE9B66-F634-4313-8AEC-B3279625E4C9}"/>
              </a:ext>
            </a:extLst>
          </p:cNvPr>
          <p:cNvSpPr>
            <a:spLocks noGrp="1"/>
          </p:cNvSpPr>
          <p:nvPr>
            <p:ph type="ftr" sz="quarter" idx="11"/>
          </p:nvPr>
        </p:nvSpPr>
        <p:spPr/>
        <p:txBody>
          <a:bodyPr/>
          <a:lstStyle/>
          <a:p>
            <a:r>
              <a:rPr lang="en-US"/>
              <a:t>Digitizing Cummins</a:t>
            </a:r>
          </a:p>
        </p:txBody>
      </p:sp>
      <p:sp>
        <p:nvSpPr>
          <p:cNvPr id="6" name="Slide Number Placeholder 5">
            <a:extLst>
              <a:ext uri="{FF2B5EF4-FFF2-40B4-BE49-F238E27FC236}">
                <a16:creationId xmlns:a16="http://schemas.microsoft.com/office/drawing/2014/main" id="{F250C069-9D51-4925-B35E-A08127C944A3}"/>
              </a:ext>
            </a:extLst>
          </p:cNvPr>
          <p:cNvSpPr>
            <a:spLocks noGrp="1"/>
          </p:cNvSpPr>
          <p:nvPr>
            <p:ph type="sldNum" sz="quarter" idx="12"/>
          </p:nvPr>
        </p:nvSpPr>
        <p:spPr/>
        <p:txBody>
          <a:bodyPr/>
          <a:lstStyle/>
          <a:p>
            <a:fld id="{3F10DB90-1E1A-4A52-92A3-0582B7DC5B1B}" type="slidenum">
              <a:rPr lang="en-US" smtClean="0"/>
              <a:t>‹#›</a:t>
            </a:fld>
            <a:endParaRPr lang="en-US"/>
          </a:p>
        </p:txBody>
      </p:sp>
    </p:spTree>
    <p:extLst>
      <p:ext uri="{BB962C8B-B14F-4D97-AF65-F5344CB8AC3E}">
        <p14:creationId xmlns:p14="http://schemas.microsoft.com/office/powerpoint/2010/main" val="3671723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C2534-7385-437F-BFB8-6B11B609A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D8724E-1D1E-46DF-87B5-C6F8E0C91D4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698EE-CA77-4970-A44A-F8DB0B5DD584}"/>
              </a:ext>
            </a:extLst>
          </p:cNvPr>
          <p:cNvSpPr>
            <a:spLocks noGrp="1"/>
          </p:cNvSpPr>
          <p:nvPr>
            <p:ph type="dt" sz="half" idx="10"/>
          </p:nvPr>
        </p:nvSpPr>
        <p:spPr/>
        <p:txBody>
          <a:bodyPr/>
          <a:lstStyle/>
          <a:p>
            <a:r>
              <a:rPr lang="en-US"/>
              <a:t>12/13/2018</a:t>
            </a:r>
          </a:p>
        </p:txBody>
      </p:sp>
      <p:sp>
        <p:nvSpPr>
          <p:cNvPr id="5" name="Footer Placeholder 4">
            <a:extLst>
              <a:ext uri="{FF2B5EF4-FFF2-40B4-BE49-F238E27FC236}">
                <a16:creationId xmlns:a16="http://schemas.microsoft.com/office/drawing/2014/main" id="{B298D273-8ACE-4181-A5A7-F917031A0643}"/>
              </a:ext>
            </a:extLst>
          </p:cNvPr>
          <p:cNvSpPr>
            <a:spLocks noGrp="1"/>
          </p:cNvSpPr>
          <p:nvPr>
            <p:ph type="ftr" sz="quarter" idx="11"/>
          </p:nvPr>
        </p:nvSpPr>
        <p:spPr/>
        <p:txBody>
          <a:bodyPr/>
          <a:lstStyle/>
          <a:p>
            <a:r>
              <a:rPr lang="en-US"/>
              <a:t>Digitizing Cummins</a:t>
            </a:r>
          </a:p>
        </p:txBody>
      </p:sp>
      <p:sp>
        <p:nvSpPr>
          <p:cNvPr id="6" name="Slide Number Placeholder 5">
            <a:extLst>
              <a:ext uri="{FF2B5EF4-FFF2-40B4-BE49-F238E27FC236}">
                <a16:creationId xmlns:a16="http://schemas.microsoft.com/office/drawing/2014/main" id="{64B2965A-2A62-42B6-B9B9-DA2C104CE91B}"/>
              </a:ext>
            </a:extLst>
          </p:cNvPr>
          <p:cNvSpPr>
            <a:spLocks noGrp="1"/>
          </p:cNvSpPr>
          <p:nvPr>
            <p:ph type="sldNum" sz="quarter" idx="12"/>
          </p:nvPr>
        </p:nvSpPr>
        <p:spPr/>
        <p:txBody>
          <a:bodyPr/>
          <a:lstStyle/>
          <a:p>
            <a:fld id="{3F10DB90-1E1A-4A52-92A3-0582B7DC5B1B}" type="slidenum">
              <a:rPr lang="en-US" smtClean="0"/>
              <a:t>‹#›</a:t>
            </a:fld>
            <a:endParaRPr lang="en-US"/>
          </a:p>
        </p:txBody>
      </p:sp>
    </p:spTree>
    <p:extLst>
      <p:ext uri="{BB962C8B-B14F-4D97-AF65-F5344CB8AC3E}">
        <p14:creationId xmlns:p14="http://schemas.microsoft.com/office/powerpoint/2010/main" val="2248024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1A28-23B3-4579-93E5-613EC1942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86F1FA-664B-440B-AD65-67D0F2D4D5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0619B-C1E5-402F-897A-9093C4CFF454}"/>
              </a:ext>
            </a:extLst>
          </p:cNvPr>
          <p:cNvSpPr>
            <a:spLocks noGrp="1"/>
          </p:cNvSpPr>
          <p:nvPr>
            <p:ph type="dt" sz="half" idx="10"/>
          </p:nvPr>
        </p:nvSpPr>
        <p:spPr/>
        <p:txBody>
          <a:bodyPr/>
          <a:lstStyle/>
          <a:p>
            <a:r>
              <a:rPr lang="en-US"/>
              <a:t>12/13/2018</a:t>
            </a:r>
          </a:p>
        </p:txBody>
      </p:sp>
      <p:sp>
        <p:nvSpPr>
          <p:cNvPr id="5" name="Footer Placeholder 4">
            <a:extLst>
              <a:ext uri="{FF2B5EF4-FFF2-40B4-BE49-F238E27FC236}">
                <a16:creationId xmlns:a16="http://schemas.microsoft.com/office/drawing/2014/main" id="{251EDAF8-E400-4A4F-83AD-88B698AF52F2}"/>
              </a:ext>
            </a:extLst>
          </p:cNvPr>
          <p:cNvSpPr>
            <a:spLocks noGrp="1"/>
          </p:cNvSpPr>
          <p:nvPr>
            <p:ph type="ftr" sz="quarter" idx="11"/>
          </p:nvPr>
        </p:nvSpPr>
        <p:spPr/>
        <p:txBody>
          <a:bodyPr/>
          <a:lstStyle/>
          <a:p>
            <a:r>
              <a:rPr lang="en-US"/>
              <a:t>Digitizing Cummins</a:t>
            </a:r>
          </a:p>
        </p:txBody>
      </p:sp>
      <p:sp>
        <p:nvSpPr>
          <p:cNvPr id="6" name="Slide Number Placeholder 5">
            <a:extLst>
              <a:ext uri="{FF2B5EF4-FFF2-40B4-BE49-F238E27FC236}">
                <a16:creationId xmlns:a16="http://schemas.microsoft.com/office/drawing/2014/main" id="{1DF023B7-C22E-4DD5-B42A-DDEC4A13D497}"/>
              </a:ext>
            </a:extLst>
          </p:cNvPr>
          <p:cNvSpPr>
            <a:spLocks noGrp="1"/>
          </p:cNvSpPr>
          <p:nvPr>
            <p:ph type="sldNum" sz="quarter" idx="12"/>
          </p:nvPr>
        </p:nvSpPr>
        <p:spPr/>
        <p:txBody>
          <a:bodyPr/>
          <a:lstStyle/>
          <a:p>
            <a:fld id="{15D212D6-9573-4110-A749-59DBF086405F}" type="slidenum">
              <a:rPr lang="en-US" smtClean="0"/>
              <a:t>‹#›</a:t>
            </a:fld>
            <a:endParaRPr lang="en-US"/>
          </a:p>
        </p:txBody>
      </p:sp>
    </p:spTree>
    <p:extLst>
      <p:ext uri="{BB962C8B-B14F-4D97-AF65-F5344CB8AC3E}">
        <p14:creationId xmlns:p14="http://schemas.microsoft.com/office/powerpoint/2010/main" val="3639287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AE3E257-C732-4E60-B7E1-0547C070A4ED}"/>
              </a:ext>
            </a:extLst>
          </p:cNvPr>
          <p:cNvSpPr>
            <a:spLocks noGrp="1"/>
          </p:cNvSpPr>
          <p:nvPr>
            <p:ph type="dt" sz="half" idx="10"/>
          </p:nvPr>
        </p:nvSpPr>
        <p:spPr/>
        <p:txBody>
          <a:bodyPr/>
          <a:lstStyle/>
          <a:p>
            <a:r>
              <a:rPr lang="en-US"/>
              <a:t>12/13/2018</a:t>
            </a:r>
            <a:endParaRPr lang="en-US" dirty="0"/>
          </a:p>
        </p:txBody>
      </p:sp>
      <p:sp>
        <p:nvSpPr>
          <p:cNvPr id="5" name="Footer Placeholder 4">
            <a:extLst>
              <a:ext uri="{FF2B5EF4-FFF2-40B4-BE49-F238E27FC236}">
                <a16:creationId xmlns:a16="http://schemas.microsoft.com/office/drawing/2014/main" id="{6EDEEB0D-DF44-49ED-BF95-F8F7862E5DB6}"/>
              </a:ext>
            </a:extLst>
          </p:cNvPr>
          <p:cNvSpPr>
            <a:spLocks noGrp="1"/>
          </p:cNvSpPr>
          <p:nvPr>
            <p:ph type="ftr" sz="quarter" idx="11"/>
          </p:nvPr>
        </p:nvSpPr>
        <p:spPr/>
        <p:txBody>
          <a:bodyPr/>
          <a:lstStyle/>
          <a:p>
            <a:r>
              <a:rPr lang="en-US"/>
              <a:t>Digitizing Cummins</a:t>
            </a:r>
            <a:endParaRPr lang="en-US" dirty="0"/>
          </a:p>
        </p:txBody>
      </p:sp>
      <p:sp>
        <p:nvSpPr>
          <p:cNvPr id="6" name="Slide Number Placeholder 5">
            <a:extLst>
              <a:ext uri="{FF2B5EF4-FFF2-40B4-BE49-F238E27FC236}">
                <a16:creationId xmlns:a16="http://schemas.microsoft.com/office/drawing/2014/main" id="{009C06BB-4F90-4AE9-A5BC-E0698D090D9F}"/>
              </a:ext>
            </a:extLst>
          </p:cNvPr>
          <p:cNvSpPr>
            <a:spLocks noGrp="1"/>
          </p:cNvSpPr>
          <p:nvPr>
            <p:ph type="sldNum" sz="quarter" idx="12"/>
          </p:nvPr>
        </p:nvSpPr>
        <p:spPr/>
        <p:txBody>
          <a:bodyPr/>
          <a:lstStyle/>
          <a:p>
            <a:fld id="{3F10DB90-1E1A-4A52-92A3-0582B7DC5B1B}" type="slidenum">
              <a:rPr lang="en-US" smtClean="0"/>
              <a:t>‹#›</a:t>
            </a:fld>
            <a:endParaRPr lang="en-US"/>
          </a:p>
        </p:txBody>
      </p:sp>
      <p:sp>
        <p:nvSpPr>
          <p:cNvPr id="9" name="Rectangle 8">
            <a:extLst>
              <a:ext uri="{FF2B5EF4-FFF2-40B4-BE49-F238E27FC236}">
                <a16:creationId xmlns:a16="http://schemas.microsoft.com/office/drawing/2014/main" id="{06F11C46-7968-43F6-8FE6-66A95FEAF1EC}"/>
              </a:ext>
            </a:extLst>
          </p:cNvPr>
          <p:cNvSpPr/>
          <p:nvPr userDrawn="1"/>
        </p:nvSpPr>
        <p:spPr>
          <a:xfrm>
            <a:off x="-38100" y="-1"/>
            <a:ext cx="12230100" cy="233389"/>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B18E1D8D-50C9-4B32-B14B-56DF4D6FB626}"/>
              </a:ext>
            </a:extLst>
          </p:cNvPr>
          <p:cNvSpPr>
            <a:spLocks noGrp="1"/>
          </p:cNvSpPr>
          <p:nvPr>
            <p:ph type="body" sz="quarter" idx="13"/>
          </p:nvPr>
        </p:nvSpPr>
        <p:spPr>
          <a:xfrm>
            <a:off x="259729" y="292794"/>
            <a:ext cx="7221468" cy="671513"/>
          </a:xfrm>
        </p:spPr>
        <p:txBody>
          <a:bodyPr/>
          <a:lstStyle>
            <a:lvl1pPr marL="0" indent="0">
              <a:buNone/>
              <a:defRPr>
                <a:solidFill>
                  <a:srgbClr val="484848"/>
                </a:solidFill>
              </a:defRPr>
            </a:lvl1pPr>
          </a:lstStyle>
          <a:p>
            <a:pPr lvl="0"/>
            <a:r>
              <a:rPr lang="en-US" dirty="0"/>
              <a:t>Edit Master text styles</a:t>
            </a:r>
          </a:p>
        </p:txBody>
      </p:sp>
      <p:cxnSp>
        <p:nvCxnSpPr>
          <p:cNvPr id="3" name="Straight Connector 2">
            <a:extLst>
              <a:ext uri="{FF2B5EF4-FFF2-40B4-BE49-F238E27FC236}">
                <a16:creationId xmlns:a16="http://schemas.microsoft.com/office/drawing/2014/main" id="{1CEA9592-71DA-4334-8BC9-99E3DCBE6B2A}"/>
              </a:ext>
            </a:extLst>
          </p:cNvPr>
          <p:cNvCxnSpPr>
            <a:cxnSpLocks/>
          </p:cNvCxnSpPr>
          <p:nvPr userDrawn="1"/>
        </p:nvCxnSpPr>
        <p:spPr>
          <a:xfrm flipV="1">
            <a:off x="-29817" y="859942"/>
            <a:ext cx="12185374" cy="14697"/>
          </a:xfrm>
          <a:prstGeom prst="line">
            <a:avLst/>
          </a:prstGeom>
          <a:ln w="28575">
            <a:solidFill>
              <a:srgbClr val="484848"/>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E6E9B28-CF1F-401A-ACAD-6BADECE19DEC}"/>
              </a:ext>
            </a:extLst>
          </p:cNvPr>
          <p:cNvCxnSpPr/>
          <p:nvPr userDrawn="1"/>
        </p:nvCxnSpPr>
        <p:spPr>
          <a:xfrm>
            <a:off x="-47026" y="6257198"/>
            <a:ext cx="12336562" cy="0"/>
          </a:xfrm>
          <a:prstGeom prst="line">
            <a:avLst/>
          </a:prstGeom>
          <a:ln w="25400">
            <a:solidFill>
              <a:srgbClr val="484848"/>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974AF19-773C-4874-8349-361D6673EBD2}"/>
              </a:ext>
            </a:extLst>
          </p:cNvPr>
          <p:cNvSpPr/>
          <p:nvPr userDrawn="1"/>
        </p:nvSpPr>
        <p:spPr>
          <a:xfrm>
            <a:off x="1463040" y="6195562"/>
            <a:ext cx="130629" cy="123272"/>
          </a:xfrm>
          <a:prstGeom prst="ellipse">
            <a:avLst/>
          </a:prstGeom>
          <a:solidFill>
            <a:schemeClr val="bg1"/>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6067296-8C38-467B-87A7-DE9683757628}"/>
              </a:ext>
            </a:extLst>
          </p:cNvPr>
          <p:cNvSpPr/>
          <p:nvPr userDrawn="1"/>
        </p:nvSpPr>
        <p:spPr>
          <a:xfrm>
            <a:off x="3158599" y="6195562"/>
            <a:ext cx="130629" cy="123272"/>
          </a:xfrm>
          <a:prstGeom prst="ellipse">
            <a:avLst/>
          </a:prstGeom>
          <a:solidFill>
            <a:schemeClr val="bg1"/>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55D9C30-1DD2-4925-8287-72D47E498E2A}"/>
              </a:ext>
            </a:extLst>
          </p:cNvPr>
          <p:cNvSpPr/>
          <p:nvPr userDrawn="1"/>
        </p:nvSpPr>
        <p:spPr>
          <a:xfrm>
            <a:off x="4854158" y="6195562"/>
            <a:ext cx="130629" cy="123272"/>
          </a:xfrm>
          <a:prstGeom prst="ellipse">
            <a:avLst/>
          </a:prstGeom>
          <a:solidFill>
            <a:schemeClr val="bg1"/>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0D693D-F0E5-47E0-94C9-0A5A7762A752}"/>
              </a:ext>
            </a:extLst>
          </p:cNvPr>
          <p:cNvSpPr/>
          <p:nvPr userDrawn="1"/>
        </p:nvSpPr>
        <p:spPr>
          <a:xfrm>
            <a:off x="6549717" y="6195562"/>
            <a:ext cx="130629" cy="123272"/>
          </a:xfrm>
          <a:prstGeom prst="ellipse">
            <a:avLst/>
          </a:prstGeom>
          <a:solidFill>
            <a:schemeClr val="bg1"/>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5D1C379-5811-4B57-A9C1-2478DFBDD86C}"/>
              </a:ext>
            </a:extLst>
          </p:cNvPr>
          <p:cNvSpPr/>
          <p:nvPr userDrawn="1"/>
        </p:nvSpPr>
        <p:spPr>
          <a:xfrm>
            <a:off x="8245276" y="6195562"/>
            <a:ext cx="130629" cy="123272"/>
          </a:xfrm>
          <a:prstGeom prst="ellipse">
            <a:avLst/>
          </a:prstGeom>
          <a:solidFill>
            <a:schemeClr val="bg1"/>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CCC5115-F5D7-427C-A89C-B183A3DE0DF6}"/>
              </a:ext>
            </a:extLst>
          </p:cNvPr>
          <p:cNvSpPr/>
          <p:nvPr userDrawn="1"/>
        </p:nvSpPr>
        <p:spPr>
          <a:xfrm>
            <a:off x="9940835" y="6195562"/>
            <a:ext cx="130629" cy="123272"/>
          </a:xfrm>
          <a:prstGeom prst="ellipse">
            <a:avLst/>
          </a:prstGeom>
          <a:solidFill>
            <a:schemeClr val="bg1"/>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6A0607B-ACDC-4ADC-9D3F-3CF20624F189}"/>
              </a:ext>
            </a:extLst>
          </p:cNvPr>
          <p:cNvSpPr/>
          <p:nvPr userDrawn="1"/>
        </p:nvSpPr>
        <p:spPr>
          <a:xfrm>
            <a:off x="11636394" y="6195562"/>
            <a:ext cx="130629" cy="123272"/>
          </a:xfrm>
          <a:prstGeom prst="ellipse">
            <a:avLst/>
          </a:prstGeom>
          <a:solidFill>
            <a:schemeClr val="bg1"/>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076CF52-C6D3-4C05-AED0-0B2CE4DBE54B}"/>
              </a:ext>
            </a:extLst>
          </p:cNvPr>
          <p:cNvSpPr txBox="1"/>
          <p:nvPr userDrawn="1"/>
        </p:nvSpPr>
        <p:spPr>
          <a:xfrm>
            <a:off x="1748680" y="5942849"/>
            <a:ext cx="1388145" cy="276999"/>
          </a:xfrm>
          <a:prstGeom prst="rect">
            <a:avLst/>
          </a:prstGeom>
          <a:noFill/>
        </p:spPr>
        <p:txBody>
          <a:bodyPr wrap="square" rtlCol="0">
            <a:spAutoFit/>
          </a:bodyPr>
          <a:lstStyle/>
          <a:p>
            <a:pPr algn="ctr"/>
            <a:r>
              <a:rPr lang="en-US" sz="1200" dirty="0"/>
              <a:t>Recommendations</a:t>
            </a:r>
          </a:p>
        </p:txBody>
      </p:sp>
      <p:sp>
        <p:nvSpPr>
          <p:cNvPr id="20" name="TextBox 19">
            <a:extLst>
              <a:ext uri="{FF2B5EF4-FFF2-40B4-BE49-F238E27FC236}">
                <a16:creationId xmlns:a16="http://schemas.microsoft.com/office/drawing/2014/main" id="{8957DC70-8418-45E9-91FA-55C37117F48D}"/>
              </a:ext>
            </a:extLst>
          </p:cNvPr>
          <p:cNvSpPr txBox="1"/>
          <p:nvPr userDrawn="1"/>
        </p:nvSpPr>
        <p:spPr>
          <a:xfrm>
            <a:off x="112341" y="5942849"/>
            <a:ext cx="1191332" cy="276999"/>
          </a:xfrm>
          <a:prstGeom prst="rect">
            <a:avLst/>
          </a:prstGeom>
          <a:noFill/>
        </p:spPr>
        <p:txBody>
          <a:bodyPr wrap="square" rtlCol="0">
            <a:spAutoFit/>
          </a:bodyPr>
          <a:lstStyle/>
          <a:p>
            <a:pPr algn="ctr"/>
            <a:r>
              <a:rPr lang="en-US" sz="1200" dirty="0"/>
              <a:t>Overview</a:t>
            </a:r>
          </a:p>
        </p:txBody>
      </p:sp>
      <p:sp>
        <p:nvSpPr>
          <p:cNvPr id="21" name="TextBox 20">
            <a:extLst>
              <a:ext uri="{FF2B5EF4-FFF2-40B4-BE49-F238E27FC236}">
                <a16:creationId xmlns:a16="http://schemas.microsoft.com/office/drawing/2014/main" id="{2AC034E4-A4A0-4F40-8C38-DB15043AE07B}"/>
              </a:ext>
            </a:extLst>
          </p:cNvPr>
          <p:cNvSpPr txBox="1"/>
          <p:nvPr userDrawn="1"/>
        </p:nvSpPr>
        <p:spPr>
          <a:xfrm>
            <a:off x="3472655" y="5758183"/>
            <a:ext cx="1191332" cy="461665"/>
          </a:xfrm>
          <a:prstGeom prst="rect">
            <a:avLst/>
          </a:prstGeom>
          <a:noFill/>
        </p:spPr>
        <p:txBody>
          <a:bodyPr wrap="square" rtlCol="0">
            <a:spAutoFit/>
          </a:bodyPr>
          <a:lstStyle/>
          <a:p>
            <a:pPr algn="ctr"/>
            <a:r>
              <a:rPr lang="en-US" sz="1200" dirty="0"/>
              <a:t>Change Management</a:t>
            </a:r>
          </a:p>
        </p:txBody>
      </p:sp>
      <p:sp>
        <p:nvSpPr>
          <p:cNvPr id="22" name="TextBox 21">
            <a:extLst>
              <a:ext uri="{FF2B5EF4-FFF2-40B4-BE49-F238E27FC236}">
                <a16:creationId xmlns:a16="http://schemas.microsoft.com/office/drawing/2014/main" id="{277A1951-9845-49AA-9C9D-7930607900CE}"/>
              </a:ext>
            </a:extLst>
          </p:cNvPr>
          <p:cNvSpPr txBox="1"/>
          <p:nvPr userDrawn="1"/>
        </p:nvSpPr>
        <p:spPr>
          <a:xfrm>
            <a:off x="5204679" y="5942849"/>
            <a:ext cx="1191332" cy="276999"/>
          </a:xfrm>
          <a:prstGeom prst="rect">
            <a:avLst/>
          </a:prstGeom>
          <a:noFill/>
        </p:spPr>
        <p:txBody>
          <a:bodyPr wrap="square" rtlCol="0">
            <a:spAutoFit/>
          </a:bodyPr>
          <a:lstStyle/>
          <a:p>
            <a:pPr algn="ctr"/>
            <a:r>
              <a:rPr lang="en-US" sz="1200" dirty="0"/>
              <a:t>Timeline</a:t>
            </a:r>
          </a:p>
        </p:txBody>
      </p:sp>
      <p:sp>
        <p:nvSpPr>
          <p:cNvPr id="23" name="TextBox 22">
            <a:extLst>
              <a:ext uri="{FF2B5EF4-FFF2-40B4-BE49-F238E27FC236}">
                <a16:creationId xmlns:a16="http://schemas.microsoft.com/office/drawing/2014/main" id="{6325DD13-E140-4AB4-BAE3-C363F397B611}"/>
              </a:ext>
            </a:extLst>
          </p:cNvPr>
          <p:cNvSpPr txBox="1"/>
          <p:nvPr userDrawn="1"/>
        </p:nvSpPr>
        <p:spPr>
          <a:xfrm>
            <a:off x="6945742" y="5942849"/>
            <a:ext cx="1191332" cy="276999"/>
          </a:xfrm>
          <a:prstGeom prst="rect">
            <a:avLst/>
          </a:prstGeom>
          <a:noFill/>
        </p:spPr>
        <p:txBody>
          <a:bodyPr wrap="square" rtlCol="0">
            <a:spAutoFit/>
          </a:bodyPr>
          <a:lstStyle/>
          <a:p>
            <a:pPr algn="ctr"/>
            <a:r>
              <a:rPr lang="en-US" sz="1200" dirty="0"/>
              <a:t>Financials</a:t>
            </a:r>
          </a:p>
        </p:txBody>
      </p:sp>
      <p:sp>
        <p:nvSpPr>
          <p:cNvPr id="24" name="TextBox 23">
            <a:extLst>
              <a:ext uri="{FF2B5EF4-FFF2-40B4-BE49-F238E27FC236}">
                <a16:creationId xmlns:a16="http://schemas.microsoft.com/office/drawing/2014/main" id="{5AC0A7DF-015F-4C36-8F25-28FD4FFAF650}"/>
              </a:ext>
            </a:extLst>
          </p:cNvPr>
          <p:cNvSpPr txBox="1"/>
          <p:nvPr userDrawn="1"/>
        </p:nvSpPr>
        <p:spPr>
          <a:xfrm>
            <a:off x="8545723" y="5758183"/>
            <a:ext cx="1191332" cy="461665"/>
          </a:xfrm>
          <a:prstGeom prst="rect">
            <a:avLst/>
          </a:prstGeom>
          <a:noFill/>
        </p:spPr>
        <p:txBody>
          <a:bodyPr wrap="square" rtlCol="0">
            <a:spAutoFit/>
          </a:bodyPr>
          <a:lstStyle/>
          <a:p>
            <a:pPr algn="ctr"/>
            <a:r>
              <a:rPr lang="en-US" sz="1200" dirty="0"/>
              <a:t>Risk and Mitigation</a:t>
            </a:r>
          </a:p>
        </p:txBody>
      </p:sp>
      <p:sp>
        <p:nvSpPr>
          <p:cNvPr id="25" name="TextBox 24">
            <a:extLst>
              <a:ext uri="{FF2B5EF4-FFF2-40B4-BE49-F238E27FC236}">
                <a16:creationId xmlns:a16="http://schemas.microsoft.com/office/drawing/2014/main" id="{1DE63832-FF3A-4880-AFFB-AB46211D6EF0}"/>
              </a:ext>
            </a:extLst>
          </p:cNvPr>
          <p:cNvSpPr txBox="1"/>
          <p:nvPr userDrawn="1"/>
        </p:nvSpPr>
        <p:spPr>
          <a:xfrm>
            <a:off x="10320531" y="5942849"/>
            <a:ext cx="1191332" cy="276999"/>
          </a:xfrm>
          <a:prstGeom prst="rect">
            <a:avLst/>
          </a:prstGeom>
          <a:noFill/>
        </p:spPr>
        <p:txBody>
          <a:bodyPr wrap="square" rtlCol="0">
            <a:spAutoFit/>
          </a:bodyPr>
          <a:lstStyle/>
          <a:p>
            <a:pPr algn="ctr"/>
            <a:r>
              <a:rPr lang="en-US" sz="1200" dirty="0"/>
              <a:t>Future Scope</a:t>
            </a:r>
          </a:p>
        </p:txBody>
      </p:sp>
    </p:spTree>
    <p:extLst>
      <p:ext uri="{BB962C8B-B14F-4D97-AF65-F5344CB8AC3E}">
        <p14:creationId xmlns:p14="http://schemas.microsoft.com/office/powerpoint/2010/main" val="558011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C2D0270-C5EC-4454-A8D5-3E7177BBDEAC}"/>
              </a:ext>
            </a:extLst>
          </p:cNvPr>
          <p:cNvSpPr>
            <a:spLocks noGrp="1"/>
          </p:cNvSpPr>
          <p:nvPr>
            <p:ph type="dt" sz="half" idx="10"/>
          </p:nvPr>
        </p:nvSpPr>
        <p:spPr/>
        <p:txBody>
          <a:bodyPr/>
          <a:lstStyle/>
          <a:p>
            <a:r>
              <a:rPr lang="en-US"/>
              <a:t>12/13/2018</a:t>
            </a:r>
          </a:p>
        </p:txBody>
      </p:sp>
      <p:sp>
        <p:nvSpPr>
          <p:cNvPr id="5" name="Footer Placeholder 4">
            <a:extLst>
              <a:ext uri="{FF2B5EF4-FFF2-40B4-BE49-F238E27FC236}">
                <a16:creationId xmlns:a16="http://schemas.microsoft.com/office/drawing/2014/main" id="{9327BBFD-4147-466A-8803-1E5CEA5ECB0C}"/>
              </a:ext>
            </a:extLst>
          </p:cNvPr>
          <p:cNvSpPr>
            <a:spLocks noGrp="1"/>
          </p:cNvSpPr>
          <p:nvPr>
            <p:ph type="ftr" sz="quarter" idx="11"/>
          </p:nvPr>
        </p:nvSpPr>
        <p:spPr/>
        <p:txBody>
          <a:bodyPr/>
          <a:lstStyle/>
          <a:p>
            <a:r>
              <a:rPr lang="en-US"/>
              <a:t>Digitizing Cummins</a:t>
            </a:r>
          </a:p>
        </p:txBody>
      </p:sp>
      <p:sp>
        <p:nvSpPr>
          <p:cNvPr id="6" name="Slide Number Placeholder 5">
            <a:extLst>
              <a:ext uri="{FF2B5EF4-FFF2-40B4-BE49-F238E27FC236}">
                <a16:creationId xmlns:a16="http://schemas.microsoft.com/office/drawing/2014/main" id="{06C37C9E-B94E-491B-9DE3-2E09FBA2064A}"/>
              </a:ext>
            </a:extLst>
          </p:cNvPr>
          <p:cNvSpPr>
            <a:spLocks noGrp="1"/>
          </p:cNvSpPr>
          <p:nvPr>
            <p:ph type="sldNum" sz="quarter" idx="12"/>
          </p:nvPr>
        </p:nvSpPr>
        <p:spPr/>
        <p:txBody>
          <a:bodyPr/>
          <a:lstStyle/>
          <a:p>
            <a:fld id="{3F10DB90-1E1A-4A52-92A3-0582B7DC5B1B}" type="slidenum">
              <a:rPr lang="en-US" smtClean="0"/>
              <a:t>‹#›</a:t>
            </a:fld>
            <a:endParaRPr lang="en-US"/>
          </a:p>
        </p:txBody>
      </p:sp>
      <p:sp>
        <p:nvSpPr>
          <p:cNvPr id="7" name="Rectangle 6">
            <a:extLst>
              <a:ext uri="{FF2B5EF4-FFF2-40B4-BE49-F238E27FC236}">
                <a16:creationId xmlns:a16="http://schemas.microsoft.com/office/drawing/2014/main" id="{2B0D931B-3E7D-4FB9-A433-1F66B47E6AC2}"/>
              </a:ext>
            </a:extLst>
          </p:cNvPr>
          <p:cNvSpPr/>
          <p:nvPr userDrawn="1"/>
        </p:nvSpPr>
        <p:spPr>
          <a:xfrm>
            <a:off x="-38100" y="-1"/>
            <a:ext cx="12230100" cy="233389"/>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2">
            <a:extLst>
              <a:ext uri="{FF2B5EF4-FFF2-40B4-BE49-F238E27FC236}">
                <a16:creationId xmlns:a16="http://schemas.microsoft.com/office/drawing/2014/main" id="{F8DBCB75-7F4A-4F84-90FF-354824E56829}"/>
              </a:ext>
            </a:extLst>
          </p:cNvPr>
          <p:cNvSpPr>
            <a:spLocks noGrp="1"/>
          </p:cNvSpPr>
          <p:nvPr>
            <p:ph type="body" sz="quarter" idx="13" hasCustomPrompt="1"/>
          </p:nvPr>
        </p:nvSpPr>
        <p:spPr>
          <a:xfrm>
            <a:off x="259728" y="292794"/>
            <a:ext cx="11678271" cy="671513"/>
          </a:xfrm>
        </p:spPr>
        <p:txBody>
          <a:bodyPr/>
          <a:lstStyle>
            <a:lvl1pPr marL="0" indent="0">
              <a:buNone/>
              <a:defRPr>
                <a:solidFill>
                  <a:srgbClr val="484848"/>
                </a:solidFill>
              </a:defRPr>
            </a:lvl1pPr>
          </a:lstStyle>
          <a:p>
            <a:pPr lvl="0"/>
            <a:r>
              <a:rPr lang="en-US" dirty="0"/>
              <a:t>Edit Master text styles –Appendix</a:t>
            </a:r>
          </a:p>
          <a:p>
            <a:pPr lvl="0"/>
            <a:endParaRPr lang="en-US" dirty="0"/>
          </a:p>
        </p:txBody>
      </p:sp>
      <p:cxnSp>
        <p:nvCxnSpPr>
          <p:cNvPr id="9" name="Straight Connector 8">
            <a:extLst>
              <a:ext uri="{FF2B5EF4-FFF2-40B4-BE49-F238E27FC236}">
                <a16:creationId xmlns:a16="http://schemas.microsoft.com/office/drawing/2014/main" id="{020A816E-4569-43A0-9E0B-767A1E8DE3D1}"/>
              </a:ext>
            </a:extLst>
          </p:cNvPr>
          <p:cNvCxnSpPr>
            <a:cxnSpLocks/>
          </p:cNvCxnSpPr>
          <p:nvPr userDrawn="1"/>
        </p:nvCxnSpPr>
        <p:spPr>
          <a:xfrm flipV="1">
            <a:off x="-29817" y="859942"/>
            <a:ext cx="12185374" cy="14697"/>
          </a:xfrm>
          <a:prstGeom prst="line">
            <a:avLst/>
          </a:prstGeom>
          <a:ln w="28575">
            <a:solidFill>
              <a:srgbClr val="48484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923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0BFB-E38E-4A6E-8E66-023DF38248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D5AD50-D1D9-46DE-B488-E500D3135F2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0FD688-054C-47F8-946A-8775E5FA9FB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EBEC07-4012-496B-9DDB-195F612CE826}"/>
              </a:ext>
            </a:extLst>
          </p:cNvPr>
          <p:cNvSpPr>
            <a:spLocks noGrp="1"/>
          </p:cNvSpPr>
          <p:nvPr>
            <p:ph type="dt" sz="half" idx="10"/>
          </p:nvPr>
        </p:nvSpPr>
        <p:spPr/>
        <p:txBody>
          <a:bodyPr/>
          <a:lstStyle/>
          <a:p>
            <a:r>
              <a:rPr lang="en-US"/>
              <a:t>12/13/2018</a:t>
            </a:r>
          </a:p>
        </p:txBody>
      </p:sp>
      <p:sp>
        <p:nvSpPr>
          <p:cNvPr id="6" name="Footer Placeholder 5">
            <a:extLst>
              <a:ext uri="{FF2B5EF4-FFF2-40B4-BE49-F238E27FC236}">
                <a16:creationId xmlns:a16="http://schemas.microsoft.com/office/drawing/2014/main" id="{56703EE3-545C-4863-B781-25FEC17C9C4B}"/>
              </a:ext>
            </a:extLst>
          </p:cNvPr>
          <p:cNvSpPr>
            <a:spLocks noGrp="1"/>
          </p:cNvSpPr>
          <p:nvPr>
            <p:ph type="ftr" sz="quarter" idx="11"/>
          </p:nvPr>
        </p:nvSpPr>
        <p:spPr/>
        <p:txBody>
          <a:bodyPr/>
          <a:lstStyle/>
          <a:p>
            <a:r>
              <a:rPr lang="en-US"/>
              <a:t>Digitizing Cummins</a:t>
            </a:r>
          </a:p>
        </p:txBody>
      </p:sp>
      <p:sp>
        <p:nvSpPr>
          <p:cNvPr id="7" name="Slide Number Placeholder 6">
            <a:extLst>
              <a:ext uri="{FF2B5EF4-FFF2-40B4-BE49-F238E27FC236}">
                <a16:creationId xmlns:a16="http://schemas.microsoft.com/office/drawing/2014/main" id="{1B602D71-BCE9-4E62-8ACB-E1349B10174C}"/>
              </a:ext>
            </a:extLst>
          </p:cNvPr>
          <p:cNvSpPr>
            <a:spLocks noGrp="1"/>
          </p:cNvSpPr>
          <p:nvPr>
            <p:ph type="sldNum" sz="quarter" idx="12"/>
          </p:nvPr>
        </p:nvSpPr>
        <p:spPr/>
        <p:txBody>
          <a:bodyPr/>
          <a:lstStyle/>
          <a:p>
            <a:fld id="{3F10DB90-1E1A-4A52-92A3-0582B7DC5B1B}" type="slidenum">
              <a:rPr lang="en-US" smtClean="0"/>
              <a:t>‹#›</a:t>
            </a:fld>
            <a:endParaRPr lang="en-US"/>
          </a:p>
        </p:txBody>
      </p:sp>
    </p:spTree>
    <p:extLst>
      <p:ext uri="{BB962C8B-B14F-4D97-AF65-F5344CB8AC3E}">
        <p14:creationId xmlns:p14="http://schemas.microsoft.com/office/powerpoint/2010/main" val="1500720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55C72-CFDA-4B08-8640-2F4B290237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F024F9-E30F-47C8-A4CA-4ADC5B4A13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62DEEE-1422-49EE-BD0F-35E265E065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341F0F-80FC-4E2D-954D-02D6DDDFAD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7BB2CC-F7AD-4EB3-B084-052AEE7DD8F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7E02C8-3118-4CB2-AD00-24F7FE42D26C}"/>
              </a:ext>
            </a:extLst>
          </p:cNvPr>
          <p:cNvSpPr>
            <a:spLocks noGrp="1"/>
          </p:cNvSpPr>
          <p:nvPr>
            <p:ph type="dt" sz="half" idx="10"/>
          </p:nvPr>
        </p:nvSpPr>
        <p:spPr/>
        <p:txBody>
          <a:bodyPr/>
          <a:lstStyle/>
          <a:p>
            <a:r>
              <a:rPr lang="en-US"/>
              <a:t>12/13/2018</a:t>
            </a:r>
          </a:p>
        </p:txBody>
      </p:sp>
      <p:sp>
        <p:nvSpPr>
          <p:cNvPr id="8" name="Footer Placeholder 7">
            <a:extLst>
              <a:ext uri="{FF2B5EF4-FFF2-40B4-BE49-F238E27FC236}">
                <a16:creationId xmlns:a16="http://schemas.microsoft.com/office/drawing/2014/main" id="{B0CFCBF1-E751-499C-A2C1-DA3D9447846D}"/>
              </a:ext>
            </a:extLst>
          </p:cNvPr>
          <p:cNvSpPr>
            <a:spLocks noGrp="1"/>
          </p:cNvSpPr>
          <p:nvPr>
            <p:ph type="ftr" sz="quarter" idx="11"/>
          </p:nvPr>
        </p:nvSpPr>
        <p:spPr/>
        <p:txBody>
          <a:bodyPr/>
          <a:lstStyle/>
          <a:p>
            <a:r>
              <a:rPr lang="en-US"/>
              <a:t>Digitizing Cummins</a:t>
            </a:r>
          </a:p>
        </p:txBody>
      </p:sp>
      <p:sp>
        <p:nvSpPr>
          <p:cNvPr id="9" name="Slide Number Placeholder 8">
            <a:extLst>
              <a:ext uri="{FF2B5EF4-FFF2-40B4-BE49-F238E27FC236}">
                <a16:creationId xmlns:a16="http://schemas.microsoft.com/office/drawing/2014/main" id="{63A7179C-9821-4BD9-9729-2B6B8E70A6F2}"/>
              </a:ext>
            </a:extLst>
          </p:cNvPr>
          <p:cNvSpPr>
            <a:spLocks noGrp="1"/>
          </p:cNvSpPr>
          <p:nvPr>
            <p:ph type="sldNum" sz="quarter" idx="12"/>
          </p:nvPr>
        </p:nvSpPr>
        <p:spPr/>
        <p:txBody>
          <a:bodyPr/>
          <a:lstStyle/>
          <a:p>
            <a:fld id="{3F10DB90-1E1A-4A52-92A3-0582B7DC5B1B}" type="slidenum">
              <a:rPr lang="en-US" smtClean="0"/>
              <a:t>‹#›</a:t>
            </a:fld>
            <a:endParaRPr lang="en-US"/>
          </a:p>
        </p:txBody>
      </p:sp>
    </p:spTree>
    <p:extLst>
      <p:ext uri="{BB962C8B-B14F-4D97-AF65-F5344CB8AC3E}">
        <p14:creationId xmlns:p14="http://schemas.microsoft.com/office/powerpoint/2010/main" val="3629812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8B4-2671-4A87-9BA2-7E3F810BFC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CFA4DA-4647-4496-98CE-84DF59683E1E}"/>
              </a:ext>
            </a:extLst>
          </p:cNvPr>
          <p:cNvSpPr>
            <a:spLocks noGrp="1"/>
          </p:cNvSpPr>
          <p:nvPr>
            <p:ph type="dt" sz="half" idx="10"/>
          </p:nvPr>
        </p:nvSpPr>
        <p:spPr/>
        <p:txBody>
          <a:bodyPr/>
          <a:lstStyle/>
          <a:p>
            <a:r>
              <a:rPr lang="en-US"/>
              <a:t>12/13/2018</a:t>
            </a:r>
          </a:p>
        </p:txBody>
      </p:sp>
      <p:sp>
        <p:nvSpPr>
          <p:cNvPr id="4" name="Footer Placeholder 3">
            <a:extLst>
              <a:ext uri="{FF2B5EF4-FFF2-40B4-BE49-F238E27FC236}">
                <a16:creationId xmlns:a16="http://schemas.microsoft.com/office/drawing/2014/main" id="{3AD43568-7544-4207-ACA7-060B1AE4930C}"/>
              </a:ext>
            </a:extLst>
          </p:cNvPr>
          <p:cNvSpPr>
            <a:spLocks noGrp="1"/>
          </p:cNvSpPr>
          <p:nvPr>
            <p:ph type="ftr" sz="quarter" idx="11"/>
          </p:nvPr>
        </p:nvSpPr>
        <p:spPr/>
        <p:txBody>
          <a:bodyPr/>
          <a:lstStyle/>
          <a:p>
            <a:r>
              <a:rPr lang="en-US"/>
              <a:t>Digitizing Cummins</a:t>
            </a:r>
          </a:p>
        </p:txBody>
      </p:sp>
      <p:sp>
        <p:nvSpPr>
          <p:cNvPr id="5" name="Slide Number Placeholder 4">
            <a:extLst>
              <a:ext uri="{FF2B5EF4-FFF2-40B4-BE49-F238E27FC236}">
                <a16:creationId xmlns:a16="http://schemas.microsoft.com/office/drawing/2014/main" id="{44B3E1ED-2BB6-43A3-9D40-615DCF0105B0}"/>
              </a:ext>
            </a:extLst>
          </p:cNvPr>
          <p:cNvSpPr>
            <a:spLocks noGrp="1"/>
          </p:cNvSpPr>
          <p:nvPr>
            <p:ph type="sldNum" sz="quarter" idx="12"/>
          </p:nvPr>
        </p:nvSpPr>
        <p:spPr/>
        <p:txBody>
          <a:bodyPr/>
          <a:lstStyle/>
          <a:p>
            <a:fld id="{3F10DB90-1E1A-4A52-92A3-0582B7DC5B1B}" type="slidenum">
              <a:rPr lang="en-US" smtClean="0"/>
              <a:t>‹#›</a:t>
            </a:fld>
            <a:endParaRPr lang="en-US"/>
          </a:p>
        </p:txBody>
      </p:sp>
    </p:spTree>
    <p:extLst>
      <p:ext uri="{BB962C8B-B14F-4D97-AF65-F5344CB8AC3E}">
        <p14:creationId xmlns:p14="http://schemas.microsoft.com/office/powerpoint/2010/main" val="2405255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B4708-F6B0-4426-82C9-CA7985C8A6C1}"/>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F7B4E5D6-7CEC-46C7-8BAE-30D365A6E5BE}"/>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4885C1F5-2645-4534-AF04-50AB7EAC584A}"/>
              </a:ext>
            </a:extLst>
          </p:cNvPr>
          <p:cNvSpPr>
            <a:spLocks noGrp="1"/>
          </p:cNvSpPr>
          <p:nvPr>
            <p:ph type="sldNum" sz="quarter" idx="12"/>
          </p:nvPr>
        </p:nvSpPr>
        <p:spPr/>
        <p:txBody>
          <a:bodyPr/>
          <a:lstStyle/>
          <a:p>
            <a:fld id="{3F10DB90-1E1A-4A52-92A3-0582B7DC5B1B}" type="slidenum">
              <a:rPr lang="en-US" smtClean="0"/>
              <a:t>‹#›</a:t>
            </a:fld>
            <a:endParaRPr lang="en-US"/>
          </a:p>
        </p:txBody>
      </p:sp>
    </p:spTree>
    <p:extLst>
      <p:ext uri="{BB962C8B-B14F-4D97-AF65-F5344CB8AC3E}">
        <p14:creationId xmlns:p14="http://schemas.microsoft.com/office/powerpoint/2010/main" val="3313577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F9CDC-E5F8-4ABB-AA46-84C70AC13D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1A8846-0609-40AE-8737-73221DAE9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477BEF-3681-40DF-B472-5C8703D8F5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6FE700-9E4B-4F4E-AC5C-C4F0493777C5}"/>
              </a:ext>
            </a:extLst>
          </p:cNvPr>
          <p:cNvSpPr>
            <a:spLocks noGrp="1"/>
          </p:cNvSpPr>
          <p:nvPr>
            <p:ph type="dt" sz="half" idx="10"/>
          </p:nvPr>
        </p:nvSpPr>
        <p:spPr/>
        <p:txBody>
          <a:bodyPr/>
          <a:lstStyle/>
          <a:p>
            <a:r>
              <a:rPr lang="en-US"/>
              <a:t>12/13/2018</a:t>
            </a:r>
          </a:p>
        </p:txBody>
      </p:sp>
      <p:sp>
        <p:nvSpPr>
          <p:cNvPr id="6" name="Footer Placeholder 5">
            <a:extLst>
              <a:ext uri="{FF2B5EF4-FFF2-40B4-BE49-F238E27FC236}">
                <a16:creationId xmlns:a16="http://schemas.microsoft.com/office/drawing/2014/main" id="{9352B6C4-851E-4196-AD21-0137C1ADCE21}"/>
              </a:ext>
            </a:extLst>
          </p:cNvPr>
          <p:cNvSpPr>
            <a:spLocks noGrp="1"/>
          </p:cNvSpPr>
          <p:nvPr>
            <p:ph type="ftr" sz="quarter" idx="11"/>
          </p:nvPr>
        </p:nvSpPr>
        <p:spPr/>
        <p:txBody>
          <a:bodyPr/>
          <a:lstStyle/>
          <a:p>
            <a:r>
              <a:rPr lang="en-US"/>
              <a:t>Digitizing Cummins</a:t>
            </a:r>
          </a:p>
        </p:txBody>
      </p:sp>
      <p:sp>
        <p:nvSpPr>
          <p:cNvPr id="7" name="Slide Number Placeholder 6">
            <a:extLst>
              <a:ext uri="{FF2B5EF4-FFF2-40B4-BE49-F238E27FC236}">
                <a16:creationId xmlns:a16="http://schemas.microsoft.com/office/drawing/2014/main" id="{73F008FC-A03C-4D46-89D3-BDDA212B8768}"/>
              </a:ext>
            </a:extLst>
          </p:cNvPr>
          <p:cNvSpPr>
            <a:spLocks noGrp="1"/>
          </p:cNvSpPr>
          <p:nvPr>
            <p:ph type="sldNum" sz="quarter" idx="12"/>
          </p:nvPr>
        </p:nvSpPr>
        <p:spPr/>
        <p:txBody>
          <a:bodyPr/>
          <a:lstStyle/>
          <a:p>
            <a:fld id="{3F10DB90-1E1A-4A52-92A3-0582B7DC5B1B}" type="slidenum">
              <a:rPr lang="en-US" smtClean="0"/>
              <a:t>‹#›</a:t>
            </a:fld>
            <a:endParaRPr lang="en-US"/>
          </a:p>
        </p:txBody>
      </p:sp>
    </p:spTree>
    <p:extLst>
      <p:ext uri="{BB962C8B-B14F-4D97-AF65-F5344CB8AC3E}">
        <p14:creationId xmlns:p14="http://schemas.microsoft.com/office/powerpoint/2010/main" val="3382700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9E9EF-FBBA-4112-9AAC-81D75B037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118451-467B-42D6-98CA-FC4C918494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020F73-3E82-496C-B6C1-7BDE77B24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0B9372-4265-4F95-ADA5-DE9DD8E0A3F2}"/>
              </a:ext>
            </a:extLst>
          </p:cNvPr>
          <p:cNvSpPr>
            <a:spLocks noGrp="1"/>
          </p:cNvSpPr>
          <p:nvPr>
            <p:ph type="dt" sz="half" idx="10"/>
          </p:nvPr>
        </p:nvSpPr>
        <p:spPr/>
        <p:txBody>
          <a:bodyPr/>
          <a:lstStyle/>
          <a:p>
            <a:r>
              <a:rPr lang="en-US"/>
              <a:t>12/13/2018</a:t>
            </a:r>
          </a:p>
        </p:txBody>
      </p:sp>
      <p:sp>
        <p:nvSpPr>
          <p:cNvPr id="6" name="Footer Placeholder 5">
            <a:extLst>
              <a:ext uri="{FF2B5EF4-FFF2-40B4-BE49-F238E27FC236}">
                <a16:creationId xmlns:a16="http://schemas.microsoft.com/office/drawing/2014/main" id="{09308F7A-0846-471F-BB2C-BD1CAC064903}"/>
              </a:ext>
            </a:extLst>
          </p:cNvPr>
          <p:cNvSpPr>
            <a:spLocks noGrp="1"/>
          </p:cNvSpPr>
          <p:nvPr>
            <p:ph type="ftr" sz="quarter" idx="11"/>
          </p:nvPr>
        </p:nvSpPr>
        <p:spPr/>
        <p:txBody>
          <a:bodyPr/>
          <a:lstStyle/>
          <a:p>
            <a:r>
              <a:rPr lang="en-US"/>
              <a:t>Digitizing Cummins</a:t>
            </a:r>
          </a:p>
        </p:txBody>
      </p:sp>
      <p:sp>
        <p:nvSpPr>
          <p:cNvPr id="7" name="Slide Number Placeholder 6">
            <a:extLst>
              <a:ext uri="{FF2B5EF4-FFF2-40B4-BE49-F238E27FC236}">
                <a16:creationId xmlns:a16="http://schemas.microsoft.com/office/drawing/2014/main" id="{EA1CB17B-7187-4AB7-9AA7-875E7EB9DA99}"/>
              </a:ext>
            </a:extLst>
          </p:cNvPr>
          <p:cNvSpPr>
            <a:spLocks noGrp="1"/>
          </p:cNvSpPr>
          <p:nvPr>
            <p:ph type="sldNum" sz="quarter" idx="12"/>
          </p:nvPr>
        </p:nvSpPr>
        <p:spPr/>
        <p:txBody>
          <a:bodyPr/>
          <a:lstStyle/>
          <a:p>
            <a:fld id="{3F10DB90-1E1A-4A52-92A3-0582B7DC5B1B}" type="slidenum">
              <a:rPr lang="en-US" smtClean="0"/>
              <a:t>‹#›</a:t>
            </a:fld>
            <a:endParaRPr lang="en-US"/>
          </a:p>
        </p:txBody>
      </p:sp>
    </p:spTree>
    <p:extLst>
      <p:ext uri="{BB962C8B-B14F-4D97-AF65-F5344CB8AC3E}">
        <p14:creationId xmlns:p14="http://schemas.microsoft.com/office/powerpoint/2010/main" val="3892460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B5123-C14B-43A2-B55E-77E394741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7998EE-895D-42B1-A10F-2CC4FB6645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586CD4-47F2-45A7-9D53-0A8CC6F20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12/13/2018</a:t>
            </a:r>
          </a:p>
        </p:txBody>
      </p:sp>
      <p:sp>
        <p:nvSpPr>
          <p:cNvPr id="5" name="Footer Placeholder 4">
            <a:extLst>
              <a:ext uri="{FF2B5EF4-FFF2-40B4-BE49-F238E27FC236}">
                <a16:creationId xmlns:a16="http://schemas.microsoft.com/office/drawing/2014/main" id="{2138972D-A870-43F0-A47F-73B7161EB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Digitizing Cummins</a:t>
            </a:r>
          </a:p>
        </p:txBody>
      </p:sp>
      <p:sp>
        <p:nvSpPr>
          <p:cNvPr id="6" name="Slide Number Placeholder 5">
            <a:extLst>
              <a:ext uri="{FF2B5EF4-FFF2-40B4-BE49-F238E27FC236}">
                <a16:creationId xmlns:a16="http://schemas.microsoft.com/office/drawing/2014/main" id="{C82F7CCB-7924-4E70-A32D-9AD27B9651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0DB90-1E1A-4A52-92A3-0582B7DC5B1B}" type="slidenum">
              <a:rPr lang="en-US" smtClean="0"/>
              <a:t>‹#›</a:t>
            </a:fld>
            <a:endParaRPr lang="en-US"/>
          </a:p>
        </p:txBody>
      </p:sp>
    </p:spTree>
    <p:extLst>
      <p:ext uri="{BB962C8B-B14F-4D97-AF65-F5344CB8AC3E}">
        <p14:creationId xmlns:p14="http://schemas.microsoft.com/office/powerpoint/2010/main" val="3166219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7.png"/><Relationship Id="rId7" Type="http://schemas.openxmlformats.org/officeDocument/2006/relationships/diagramQuickStyle" Target="../diagrams/quickStyle1.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8.gif"/><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1.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ec2-35-166-59-91.us-west-2.compute.amazonaws.com/index.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00.png"/><Relationship Id="rId3" Type="http://schemas.openxmlformats.org/officeDocument/2006/relationships/image" Target="../media/image54.png"/><Relationship Id="rId7" Type="http://schemas.openxmlformats.org/officeDocument/2006/relationships/image" Target="../media/image170.png"/><Relationship Id="rId12"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190.png"/><Relationship Id="rId5" Type="http://schemas.openxmlformats.org/officeDocument/2006/relationships/image" Target="../media/image16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80.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sharpenSoften amount="-20000"/>
                    </a14:imgEffect>
                    <a14:imgEffect>
                      <a14:brightnessContrast brigh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026" name="Picture 2" descr="https://lh5.googleusercontent.com/Hvhg3_GFZ-6cWwEbfFOPw4tFDFCzu26KruQt2a9fZjkkPV5K4ZJ-CsIyF2CgUdjGf2_nqdktpTNwOf83EMSuFpg7wv9vHXkjvL7MqYOZe7MnR2Yezr9tydyh46hKFUtIkuw917UVghY">
            <a:extLst>
              <a:ext uri="{FF2B5EF4-FFF2-40B4-BE49-F238E27FC236}">
                <a16:creationId xmlns:a16="http://schemas.microsoft.com/office/drawing/2014/main" id="{E10D2BE3-4C3A-4F21-944E-F8FDCBCEE9F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70283" y="3510111"/>
            <a:ext cx="868807" cy="8698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A779E5C-7A51-47C5-97D3-5547760633EB}"/>
              </a:ext>
            </a:extLst>
          </p:cNvPr>
          <p:cNvSpPr txBox="1"/>
          <p:nvPr/>
        </p:nvSpPr>
        <p:spPr>
          <a:xfrm>
            <a:off x="619369" y="4442945"/>
            <a:ext cx="8105284" cy="1094511"/>
          </a:xfrm>
          <a:prstGeom prst="rect">
            <a:avLst/>
          </a:prstGeom>
          <a:noFill/>
        </p:spPr>
        <p:txBody>
          <a:bodyPr wrap="square" rtlCol="0">
            <a:spAutoFit/>
          </a:bodyPr>
          <a:lstStyle/>
          <a:p>
            <a:r>
              <a:rPr lang="en-US" altLang="ko-KR" sz="6000" dirty="0">
                <a:solidFill>
                  <a:schemeClr val="bg1"/>
                </a:solidFill>
              </a:rPr>
              <a:t>DIGITIZING CUMMINS</a:t>
            </a:r>
            <a:endParaRPr lang="en-US" sz="6000" dirty="0">
              <a:solidFill>
                <a:schemeClr val="bg1"/>
              </a:solidFill>
            </a:endParaRPr>
          </a:p>
        </p:txBody>
      </p:sp>
      <p:sp>
        <p:nvSpPr>
          <p:cNvPr id="9" name="TextBox 8">
            <a:extLst>
              <a:ext uri="{FF2B5EF4-FFF2-40B4-BE49-F238E27FC236}">
                <a16:creationId xmlns:a16="http://schemas.microsoft.com/office/drawing/2014/main" id="{40F57D14-9669-4FE3-90A0-3EE01C86D454}"/>
              </a:ext>
            </a:extLst>
          </p:cNvPr>
          <p:cNvSpPr txBox="1"/>
          <p:nvPr/>
        </p:nvSpPr>
        <p:spPr>
          <a:xfrm>
            <a:off x="770283" y="5415242"/>
            <a:ext cx="5705061" cy="738664"/>
          </a:xfrm>
          <a:prstGeom prst="rect">
            <a:avLst/>
          </a:prstGeom>
          <a:noFill/>
        </p:spPr>
        <p:txBody>
          <a:bodyPr wrap="square" rtlCol="0">
            <a:spAutoFit/>
          </a:bodyPr>
          <a:lstStyle/>
          <a:p>
            <a:r>
              <a:rPr lang="en-US" sz="2400" dirty="0">
                <a:solidFill>
                  <a:schemeClr val="bg1"/>
                </a:solidFill>
              </a:rPr>
              <a:t>Concept Squad</a:t>
            </a:r>
          </a:p>
          <a:p>
            <a:r>
              <a:rPr lang="en-US" dirty="0">
                <a:solidFill>
                  <a:schemeClr val="bg1"/>
                </a:solidFill>
              </a:rPr>
              <a:t>Jiwon Chae, </a:t>
            </a:r>
            <a:r>
              <a:rPr lang="en-US" dirty="0" err="1">
                <a:solidFill>
                  <a:schemeClr val="bg1"/>
                </a:solidFill>
              </a:rPr>
              <a:t>Teja</a:t>
            </a:r>
            <a:r>
              <a:rPr lang="en-US" dirty="0">
                <a:solidFill>
                  <a:schemeClr val="bg1"/>
                </a:solidFill>
              </a:rPr>
              <a:t> </a:t>
            </a:r>
            <a:r>
              <a:rPr lang="en-US" dirty="0" err="1">
                <a:solidFill>
                  <a:schemeClr val="bg1"/>
                </a:solidFill>
              </a:rPr>
              <a:t>Dasari</a:t>
            </a:r>
            <a:r>
              <a:rPr lang="en-US" dirty="0">
                <a:solidFill>
                  <a:schemeClr val="bg1"/>
                </a:solidFill>
              </a:rPr>
              <a:t>, Angela </a:t>
            </a:r>
            <a:r>
              <a:rPr lang="en-US" dirty="0" err="1">
                <a:solidFill>
                  <a:schemeClr val="bg1"/>
                </a:solidFill>
              </a:rPr>
              <a:t>Marchessault</a:t>
            </a:r>
            <a:r>
              <a:rPr lang="en-US" dirty="0">
                <a:solidFill>
                  <a:schemeClr val="bg1"/>
                </a:solidFill>
              </a:rPr>
              <a:t>, AJ Raymond</a:t>
            </a:r>
          </a:p>
        </p:txBody>
      </p:sp>
      <p:cxnSp>
        <p:nvCxnSpPr>
          <p:cNvPr id="11" name="Straight Connector 10">
            <a:extLst>
              <a:ext uri="{FF2B5EF4-FFF2-40B4-BE49-F238E27FC236}">
                <a16:creationId xmlns:a16="http://schemas.microsoft.com/office/drawing/2014/main" id="{605E690C-7580-4E8F-B4CD-60BF53E9C274}"/>
              </a:ext>
            </a:extLst>
          </p:cNvPr>
          <p:cNvCxnSpPr/>
          <p:nvPr/>
        </p:nvCxnSpPr>
        <p:spPr>
          <a:xfrm>
            <a:off x="770283" y="5352221"/>
            <a:ext cx="6916768" cy="0"/>
          </a:xfrm>
          <a:prstGeom prst="line">
            <a:avLst/>
          </a:prstGeom>
          <a:ln w="22225">
            <a:solidFill>
              <a:srgbClr val="DB210B"/>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06D3E20-F9EA-4959-81BE-740E07EAE182}"/>
              </a:ext>
            </a:extLst>
          </p:cNvPr>
          <p:cNvSpPr>
            <a:spLocks noGrp="1"/>
          </p:cNvSpPr>
          <p:nvPr>
            <p:ph type="sldNum" sz="quarter" idx="12"/>
          </p:nvPr>
        </p:nvSpPr>
        <p:spPr/>
        <p:txBody>
          <a:bodyPr/>
          <a:lstStyle/>
          <a:p>
            <a:fld id="{3F10DB90-1E1A-4A52-92A3-0582B7DC5B1B}" type="slidenum">
              <a:rPr lang="en-US" smtClean="0"/>
              <a:t>1</a:t>
            </a:fld>
            <a:endParaRPr lang="en-US"/>
          </a:p>
        </p:txBody>
      </p:sp>
      <p:sp>
        <p:nvSpPr>
          <p:cNvPr id="2" name="Date Placeholder 1">
            <a:extLst>
              <a:ext uri="{FF2B5EF4-FFF2-40B4-BE49-F238E27FC236}">
                <a16:creationId xmlns:a16="http://schemas.microsoft.com/office/drawing/2014/main" id="{1F062EDD-9EB5-4BD5-A493-FDB195272024}"/>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7609CC22-EC46-4C84-A2EA-FF31671AFF7C}"/>
              </a:ext>
            </a:extLst>
          </p:cNvPr>
          <p:cNvSpPr>
            <a:spLocks noGrp="1"/>
          </p:cNvSpPr>
          <p:nvPr>
            <p:ph type="ftr" sz="quarter" idx="11"/>
          </p:nvPr>
        </p:nvSpPr>
        <p:spPr/>
        <p:txBody>
          <a:bodyPr/>
          <a:lstStyle/>
          <a:p>
            <a:r>
              <a:rPr lang="en-US"/>
              <a:t>Digitizing Cummins</a:t>
            </a:r>
          </a:p>
        </p:txBody>
      </p:sp>
    </p:spTree>
    <p:extLst>
      <p:ext uri="{BB962C8B-B14F-4D97-AF65-F5344CB8AC3E}">
        <p14:creationId xmlns:p14="http://schemas.microsoft.com/office/powerpoint/2010/main" val="2417695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3D733-FD55-46C1-8073-CE6C51480614}"/>
              </a:ext>
            </a:extLst>
          </p:cNvPr>
          <p:cNvSpPr>
            <a:spLocks noGrp="1"/>
          </p:cNvSpPr>
          <p:nvPr>
            <p:ph type="sldNum" sz="quarter" idx="12"/>
          </p:nvPr>
        </p:nvSpPr>
        <p:spPr/>
        <p:txBody>
          <a:bodyPr/>
          <a:lstStyle/>
          <a:p>
            <a:fld id="{3F10DB90-1E1A-4A52-92A3-0582B7DC5B1B}" type="slidenum">
              <a:rPr lang="en-US" smtClean="0"/>
              <a:t>10</a:t>
            </a:fld>
            <a:endParaRPr lang="en-US"/>
          </a:p>
        </p:txBody>
      </p:sp>
      <p:sp>
        <p:nvSpPr>
          <p:cNvPr id="3" name="Text Placeholder 2">
            <a:extLst>
              <a:ext uri="{FF2B5EF4-FFF2-40B4-BE49-F238E27FC236}">
                <a16:creationId xmlns:a16="http://schemas.microsoft.com/office/drawing/2014/main" id="{93F322DC-53BB-4B0F-844B-3C07226ED42D}"/>
              </a:ext>
            </a:extLst>
          </p:cNvPr>
          <p:cNvSpPr>
            <a:spLocks noGrp="1"/>
          </p:cNvSpPr>
          <p:nvPr>
            <p:ph type="body" sz="quarter" idx="13"/>
          </p:nvPr>
        </p:nvSpPr>
        <p:spPr>
          <a:xfrm>
            <a:off x="259729" y="292794"/>
            <a:ext cx="11755062" cy="671513"/>
          </a:xfrm>
        </p:spPr>
        <p:txBody>
          <a:bodyPr>
            <a:normAutofit fontScale="92500" lnSpcReduction="10000"/>
          </a:bodyPr>
          <a:lstStyle/>
          <a:p>
            <a:r>
              <a:rPr lang="en-US" sz="2400" dirty="0"/>
              <a:t>Enable business units with necessary technology for any given business function through a Microservices Architecture</a:t>
            </a:r>
            <a:endParaRPr lang="en-US" sz="2400" dirty="0">
              <a:solidFill>
                <a:schemeClr val="accent1"/>
              </a:solidFill>
            </a:endParaRPr>
          </a:p>
        </p:txBody>
      </p:sp>
      <p:grpSp>
        <p:nvGrpSpPr>
          <p:cNvPr id="4" name="Group 3">
            <a:extLst>
              <a:ext uri="{FF2B5EF4-FFF2-40B4-BE49-F238E27FC236}">
                <a16:creationId xmlns:a16="http://schemas.microsoft.com/office/drawing/2014/main" id="{20C68A24-940E-4CCC-8478-76614DF07A76}"/>
              </a:ext>
            </a:extLst>
          </p:cNvPr>
          <p:cNvGrpSpPr/>
          <p:nvPr/>
        </p:nvGrpSpPr>
        <p:grpSpPr>
          <a:xfrm>
            <a:off x="502569" y="1113112"/>
            <a:ext cx="7733381" cy="4365964"/>
            <a:chOff x="932154" y="1331495"/>
            <a:chExt cx="8500604" cy="5315154"/>
          </a:xfrm>
        </p:grpSpPr>
        <p:sp>
          <p:nvSpPr>
            <p:cNvPr id="5" name="TextBox 4">
              <a:extLst>
                <a:ext uri="{FF2B5EF4-FFF2-40B4-BE49-F238E27FC236}">
                  <a16:creationId xmlns:a16="http://schemas.microsoft.com/office/drawing/2014/main" id="{DCC7A996-082E-4B9D-B582-9D149F7CC735}"/>
                </a:ext>
              </a:extLst>
            </p:cNvPr>
            <p:cNvSpPr txBox="1"/>
            <p:nvPr/>
          </p:nvSpPr>
          <p:spPr>
            <a:xfrm>
              <a:off x="993838" y="6400428"/>
              <a:ext cx="5514651" cy="246221"/>
            </a:xfrm>
            <a:prstGeom prst="rect">
              <a:avLst/>
            </a:prstGeom>
            <a:noFill/>
          </p:spPr>
          <p:txBody>
            <a:bodyPr wrap="none" rtlCol="0">
              <a:spAutoFit/>
            </a:bodyPr>
            <a:lstStyle/>
            <a:p>
              <a:r>
                <a:rPr lang="en-US" sz="1000" dirty="0"/>
                <a:t>Source: https://docs.microsoft.com/en-us/azure/architecture/guide/architecture-styles/microservices</a:t>
              </a:r>
            </a:p>
          </p:txBody>
        </p:sp>
        <p:sp>
          <p:nvSpPr>
            <p:cNvPr id="6" name="Rectangle: Rounded Corners 5">
              <a:extLst>
                <a:ext uri="{FF2B5EF4-FFF2-40B4-BE49-F238E27FC236}">
                  <a16:creationId xmlns:a16="http://schemas.microsoft.com/office/drawing/2014/main" id="{F38FE2E9-0BE7-4C21-BA16-890C8BAC0742}"/>
                </a:ext>
              </a:extLst>
            </p:cNvPr>
            <p:cNvSpPr/>
            <p:nvPr/>
          </p:nvSpPr>
          <p:spPr>
            <a:xfrm>
              <a:off x="932154" y="1638910"/>
              <a:ext cx="944772" cy="4721560"/>
            </a:xfrm>
            <a:prstGeom prst="roundRect">
              <a:avLst/>
            </a:prstGeom>
            <a:no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p:txBody>
        </p:sp>
        <p:sp>
          <p:nvSpPr>
            <p:cNvPr id="7" name="Rectangle: Rounded Corners 6">
              <a:extLst>
                <a:ext uri="{FF2B5EF4-FFF2-40B4-BE49-F238E27FC236}">
                  <a16:creationId xmlns:a16="http://schemas.microsoft.com/office/drawing/2014/main" id="{7DFC4A3D-B15E-4D63-8384-7ECBE44D4EC6}"/>
                </a:ext>
              </a:extLst>
            </p:cNvPr>
            <p:cNvSpPr/>
            <p:nvPr/>
          </p:nvSpPr>
          <p:spPr>
            <a:xfrm>
              <a:off x="3888043" y="1638910"/>
              <a:ext cx="1403036" cy="3253932"/>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sp>
          <p:nvSpPr>
            <p:cNvPr id="8" name="Rectangle: Rounded Corners 7">
              <a:extLst>
                <a:ext uri="{FF2B5EF4-FFF2-40B4-BE49-F238E27FC236}">
                  <a16:creationId xmlns:a16="http://schemas.microsoft.com/office/drawing/2014/main" id="{0E64D54D-1ABD-4C3C-B9E0-340F7C7F3ED2}"/>
                </a:ext>
              </a:extLst>
            </p:cNvPr>
            <p:cNvSpPr/>
            <p:nvPr/>
          </p:nvSpPr>
          <p:spPr>
            <a:xfrm>
              <a:off x="3922944" y="5442783"/>
              <a:ext cx="1403035" cy="932932"/>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Static Content</a:t>
              </a:r>
            </a:p>
          </p:txBody>
        </p:sp>
        <p:sp>
          <p:nvSpPr>
            <p:cNvPr id="9" name="Rectangle: Rounded Corners 8">
              <a:extLst>
                <a:ext uri="{FF2B5EF4-FFF2-40B4-BE49-F238E27FC236}">
                  <a16:creationId xmlns:a16="http://schemas.microsoft.com/office/drawing/2014/main" id="{EE09F914-9357-444B-9B60-539BC1B73A0B}"/>
                </a:ext>
              </a:extLst>
            </p:cNvPr>
            <p:cNvSpPr/>
            <p:nvPr/>
          </p:nvSpPr>
          <p:spPr>
            <a:xfrm>
              <a:off x="2198417" y="1633302"/>
              <a:ext cx="1403035" cy="932932"/>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IAM Provider</a:t>
              </a:r>
            </a:p>
          </p:txBody>
        </p:sp>
        <p:sp>
          <p:nvSpPr>
            <p:cNvPr id="10" name="Rectangle: Rounded Corners 9">
              <a:extLst>
                <a:ext uri="{FF2B5EF4-FFF2-40B4-BE49-F238E27FC236}">
                  <a16:creationId xmlns:a16="http://schemas.microsoft.com/office/drawing/2014/main" id="{BCE28759-35FA-4280-B0C0-ADB3E2ACCDD1}"/>
                </a:ext>
              </a:extLst>
            </p:cNvPr>
            <p:cNvSpPr/>
            <p:nvPr/>
          </p:nvSpPr>
          <p:spPr>
            <a:xfrm>
              <a:off x="2198417" y="5436832"/>
              <a:ext cx="1403035" cy="932932"/>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CDN</a:t>
              </a:r>
            </a:p>
          </p:txBody>
        </p:sp>
        <p:sp>
          <p:nvSpPr>
            <p:cNvPr id="11" name="Rectangle 10">
              <a:extLst>
                <a:ext uri="{FF2B5EF4-FFF2-40B4-BE49-F238E27FC236}">
                  <a16:creationId xmlns:a16="http://schemas.microsoft.com/office/drawing/2014/main" id="{77550BD4-E98F-4B09-9AF1-B637C9D26E50}"/>
                </a:ext>
              </a:extLst>
            </p:cNvPr>
            <p:cNvSpPr/>
            <p:nvPr/>
          </p:nvSpPr>
          <p:spPr>
            <a:xfrm>
              <a:off x="5647469" y="1331495"/>
              <a:ext cx="3785289" cy="3767405"/>
            </a:xfrm>
            <a:prstGeom prst="rect">
              <a:avLst/>
            </a:prstGeom>
            <a:noFill/>
            <a:ln w="28575">
              <a:solidFill>
                <a:srgbClr val="DC220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Microservices</a:t>
              </a:r>
            </a:p>
          </p:txBody>
        </p:sp>
        <p:pic>
          <p:nvPicPr>
            <p:cNvPr id="12" name="Picture 11">
              <a:extLst>
                <a:ext uri="{FF2B5EF4-FFF2-40B4-BE49-F238E27FC236}">
                  <a16:creationId xmlns:a16="http://schemas.microsoft.com/office/drawing/2014/main" id="{D43C4210-5F69-46A5-9725-11815C360945}"/>
                </a:ext>
              </a:extLst>
            </p:cNvPr>
            <p:cNvPicPr/>
            <p:nvPr/>
          </p:nvPicPr>
          <p:blipFill rotWithShape="1">
            <a:blip r:embed="rId2"/>
            <a:srcRect l="51632" t="12428" b="18003"/>
            <a:stretch/>
          </p:blipFill>
          <p:spPr>
            <a:xfrm>
              <a:off x="5987462" y="1682536"/>
              <a:ext cx="3121891" cy="3301039"/>
            </a:xfrm>
            <a:prstGeom prst="rect">
              <a:avLst/>
            </a:prstGeom>
          </p:spPr>
        </p:pic>
        <p:sp>
          <p:nvSpPr>
            <p:cNvPr id="13" name="Rectangle 12">
              <a:extLst>
                <a:ext uri="{FF2B5EF4-FFF2-40B4-BE49-F238E27FC236}">
                  <a16:creationId xmlns:a16="http://schemas.microsoft.com/office/drawing/2014/main" id="{DABAB4BC-CE82-4958-8074-0195D1BDE602}"/>
                </a:ext>
              </a:extLst>
            </p:cNvPr>
            <p:cNvSpPr/>
            <p:nvPr/>
          </p:nvSpPr>
          <p:spPr>
            <a:xfrm>
              <a:off x="5647469" y="5464657"/>
              <a:ext cx="1724528" cy="914400"/>
            </a:xfrm>
            <a:prstGeom prst="rect">
              <a:avLst/>
            </a:prstGeom>
            <a:noFill/>
            <a:ln>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Management</a:t>
              </a:r>
            </a:p>
          </p:txBody>
        </p:sp>
        <p:sp>
          <p:nvSpPr>
            <p:cNvPr id="14" name="Rectangle 13">
              <a:extLst>
                <a:ext uri="{FF2B5EF4-FFF2-40B4-BE49-F238E27FC236}">
                  <a16:creationId xmlns:a16="http://schemas.microsoft.com/office/drawing/2014/main" id="{4EE03D49-F412-49F7-9664-E9F4BC664AC8}"/>
                </a:ext>
              </a:extLst>
            </p:cNvPr>
            <p:cNvSpPr/>
            <p:nvPr/>
          </p:nvSpPr>
          <p:spPr>
            <a:xfrm>
              <a:off x="7693486" y="5464657"/>
              <a:ext cx="1724528" cy="914400"/>
            </a:xfrm>
            <a:prstGeom prst="rect">
              <a:avLst/>
            </a:prstGeom>
            <a:noFill/>
            <a:ln>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Service Discovery</a:t>
              </a:r>
            </a:p>
          </p:txBody>
        </p:sp>
        <p:cxnSp>
          <p:nvCxnSpPr>
            <p:cNvPr id="15" name="Straight Arrow Connector 14">
              <a:extLst>
                <a:ext uri="{FF2B5EF4-FFF2-40B4-BE49-F238E27FC236}">
                  <a16:creationId xmlns:a16="http://schemas.microsoft.com/office/drawing/2014/main" id="{08EC8F6F-B06C-4130-A91D-0A1469EB503B}"/>
                </a:ext>
              </a:extLst>
            </p:cNvPr>
            <p:cNvCxnSpPr>
              <a:cxnSpLocks/>
              <a:endCxn id="9" idx="1"/>
            </p:cNvCxnSpPr>
            <p:nvPr/>
          </p:nvCxnSpPr>
          <p:spPr>
            <a:xfrm flipV="1">
              <a:off x="1876926" y="2099768"/>
              <a:ext cx="321491" cy="9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901C51-221D-49CC-971E-17F7E0E1615D}"/>
                </a:ext>
              </a:extLst>
            </p:cNvPr>
            <p:cNvCxnSpPr>
              <a:cxnSpLocks/>
            </p:cNvCxnSpPr>
            <p:nvPr/>
          </p:nvCxnSpPr>
          <p:spPr>
            <a:xfrm>
              <a:off x="1882626" y="3424353"/>
              <a:ext cx="20460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C429C3-CEE5-4D4A-9D7B-89A60FAD41D5}"/>
                </a:ext>
              </a:extLst>
            </p:cNvPr>
            <p:cNvCxnSpPr>
              <a:cxnSpLocks/>
            </p:cNvCxnSpPr>
            <p:nvPr/>
          </p:nvCxnSpPr>
          <p:spPr>
            <a:xfrm flipV="1">
              <a:off x="3605666" y="2095121"/>
              <a:ext cx="321491" cy="9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ABEB3E-D94C-4D90-A562-5DDB0C11F599}"/>
                </a:ext>
              </a:extLst>
            </p:cNvPr>
            <p:cNvCxnSpPr>
              <a:cxnSpLocks/>
            </p:cNvCxnSpPr>
            <p:nvPr/>
          </p:nvCxnSpPr>
          <p:spPr>
            <a:xfrm flipH="1" flipV="1">
              <a:off x="3596378" y="5894004"/>
              <a:ext cx="321491" cy="9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939DC3-34A7-44F7-9050-AF8FA23132C6}"/>
                </a:ext>
              </a:extLst>
            </p:cNvPr>
            <p:cNvCxnSpPr>
              <a:cxnSpLocks/>
            </p:cNvCxnSpPr>
            <p:nvPr/>
          </p:nvCxnSpPr>
          <p:spPr>
            <a:xfrm flipH="1" flipV="1">
              <a:off x="1882626" y="5892361"/>
              <a:ext cx="321491" cy="9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EBA127D-F48D-4F1D-9D0E-B59AF001F428}"/>
                </a:ext>
              </a:extLst>
            </p:cNvPr>
            <p:cNvCxnSpPr>
              <a:cxnSpLocks/>
            </p:cNvCxnSpPr>
            <p:nvPr/>
          </p:nvCxnSpPr>
          <p:spPr>
            <a:xfrm flipV="1">
              <a:off x="5336927" y="3424353"/>
              <a:ext cx="321491" cy="9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2418349-3A6C-4223-ADA6-955EBB50D7FC}"/>
                </a:ext>
              </a:extLst>
            </p:cNvPr>
            <p:cNvCxnSpPr>
              <a:cxnSpLocks/>
            </p:cNvCxnSpPr>
            <p:nvPr/>
          </p:nvCxnSpPr>
          <p:spPr>
            <a:xfrm flipV="1">
              <a:off x="5336927" y="3745829"/>
              <a:ext cx="321491" cy="9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F02B71-8497-4A32-A0B5-9897DC13A5D1}"/>
                </a:ext>
              </a:extLst>
            </p:cNvPr>
            <p:cNvCxnSpPr>
              <a:cxnSpLocks/>
            </p:cNvCxnSpPr>
            <p:nvPr/>
          </p:nvCxnSpPr>
          <p:spPr>
            <a:xfrm flipV="1">
              <a:off x="5336997" y="3088921"/>
              <a:ext cx="321491" cy="9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B1A657-D3E3-4CCF-B955-8949B82F52F2}"/>
                </a:ext>
              </a:extLst>
            </p:cNvPr>
            <p:cNvCxnSpPr>
              <a:cxnSpLocks/>
            </p:cNvCxnSpPr>
            <p:nvPr/>
          </p:nvCxnSpPr>
          <p:spPr>
            <a:xfrm flipV="1">
              <a:off x="7379367" y="5921857"/>
              <a:ext cx="321491" cy="9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1036D9-BF6A-46FA-8344-027BA6DE3AED}"/>
                </a:ext>
              </a:extLst>
            </p:cNvPr>
            <p:cNvCxnSpPr>
              <a:cxnSpLocks/>
            </p:cNvCxnSpPr>
            <p:nvPr/>
          </p:nvCxnSpPr>
          <p:spPr>
            <a:xfrm rot="16200000" flipV="1">
              <a:off x="6352391" y="5292232"/>
              <a:ext cx="321491" cy="9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F556AA-0ED4-4756-9216-932054891DD6}"/>
                </a:ext>
              </a:extLst>
            </p:cNvPr>
            <p:cNvCxnSpPr>
              <a:cxnSpLocks/>
            </p:cNvCxnSpPr>
            <p:nvPr/>
          </p:nvCxnSpPr>
          <p:spPr>
            <a:xfrm rot="5400000" flipV="1">
              <a:off x="8463436" y="5294989"/>
              <a:ext cx="321491" cy="9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Date Placeholder 27">
            <a:extLst>
              <a:ext uri="{FF2B5EF4-FFF2-40B4-BE49-F238E27FC236}">
                <a16:creationId xmlns:a16="http://schemas.microsoft.com/office/drawing/2014/main" id="{18FC8D31-6B61-4A37-8E91-E5FA1D6CB92A}"/>
              </a:ext>
            </a:extLst>
          </p:cNvPr>
          <p:cNvSpPr>
            <a:spLocks noGrp="1"/>
          </p:cNvSpPr>
          <p:nvPr>
            <p:ph type="dt" sz="half" idx="10"/>
          </p:nvPr>
        </p:nvSpPr>
        <p:spPr/>
        <p:txBody>
          <a:bodyPr/>
          <a:lstStyle/>
          <a:p>
            <a:r>
              <a:rPr lang="en-US"/>
              <a:t>12/13/2018</a:t>
            </a:r>
            <a:endParaRPr lang="en-US" dirty="0"/>
          </a:p>
        </p:txBody>
      </p:sp>
      <p:sp>
        <p:nvSpPr>
          <p:cNvPr id="29" name="Footer Placeholder 28">
            <a:extLst>
              <a:ext uri="{FF2B5EF4-FFF2-40B4-BE49-F238E27FC236}">
                <a16:creationId xmlns:a16="http://schemas.microsoft.com/office/drawing/2014/main" id="{5A0F0C93-AF20-446E-856D-40396593F218}"/>
              </a:ext>
            </a:extLst>
          </p:cNvPr>
          <p:cNvSpPr>
            <a:spLocks noGrp="1"/>
          </p:cNvSpPr>
          <p:nvPr>
            <p:ph type="ftr" sz="quarter" idx="11"/>
          </p:nvPr>
        </p:nvSpPr>
        <p:spPr/>
        <p:txBody>
          <a:bodyPr/>
          <a:lstStyle/>
          <a:p>
            <a:r>
              <a:rPr lang="en-US"/>
              <a:t>Digitizing Cummins</a:t>
            </a:r>
            <a:endParaRPr lang="en-US" dirty="0"/>
          </a:p>
        </p:txBody>
      </p:sp>
      <p:sp>
        <p:nvSpPr>
          <p:cNvPr id="30" name="TextBox 29">
            <a:extLst>
              <a:ext uri="{FF2B5EF4-FFF2-40B4-BE49-F238E27FC236}">
                <a16:creationId xmlns:a16="http://schemas.microsoft.com/office/drawing/2014/main" id="{6F019CA7-A34D-44AC-A2F5-DAFBCEDE0E39}"/>
              </a:ext>
            </a:extLst>
          </p:cNvPr>
          <p:cNvSpPr txBox="1"/>
          <p:nvPr/>
        </p:nvSpPr>
        <p:spPr>
          <a:xfrm>
            <a:off x="8486907" y="3106882"/>
            <a:ext cx="2050459" cy="377086"/>
          </a:xfrm>
          <a:prstGeom prst="rect">
            <a:avLst/>
          </a:prstGeom>
          <a:solidFill>
            <a:srgbClr val="DB210B">
              <a:alpha val="80000"/>
            </a:srgbClr>
          </a:solidFill>
        </p:spPr>
        <p:txBody>
          <a:bodyPr wrap="square" rtlCol="0">
            <a:spAutoFit/>
          </a:bodyPr>
          <a:lstStyle/>
          <a:p>
            <a:r>
              <a:rPr lang="en-US" dirty="0">
                <a:solidFill>
                  <a:schemeClr val="bg1"/>
                </a:solidFill>
              </a:rPr>
              <a:t>Key Benefits of MSA</a:t>
            </a:r>
          </a:p>
        </p:txBody>
      </p:sp>
      <p:sp>
        <p:nvSpPr>
          <p:cNvPr id="33" name="TextBox 32">
            <a:extLst>
              <a:ext uri="{FF2B5EF4-FFF2-40B4-BE49-F238E27FC236}">
                <a16:creationId xmlns:a16="http://schemas.microsoft.com/office/drawing/2014/main" id="{C387A11E-CA28-4B09-9B49-621E812A1D63}"/>
              </a:ext>
            </a:extLst>
          </p:cNvPr>
          <p:cNvSpPr txBox="1"/>
          <p:nvPr/>
        </p:nvSpPr>
        <p:spPr>
          <a:xfrm>
            <a:off x="8486907" y="3636212"/>
            <a:ext cx="2825487" cy="1077218"/>
          </a:xfrm>
          <a:prstGeom prst="rect">
            <a:avLst/>
          </a:prstGeom>
          <a:noFill/>
        </p:spPr>
        <p:txBody>
          <a:bodyPr wrap="square" rtlCol="0">
            <a:spAutoFit/>
          </a:bodyPr>
          <a:lstStyle/>
          <a:p>
            <a:pPr marL="285750" indent="-285750">
              <a:buFontTx/>
              <a:buChar char="-"/>
            </a:pPr>
            <a:r>
              <a:rPr lang="en-US" sz="1600" dirty="0"/>
              <a:t>Business agility</a:t>
            </a:r>
          </a:p>
          <a:p>
            <a:pPr marL="285750" indent="-285750">
              <a:buFontTx/>
              <a:buChar char="-"/>
            </a:pPr>
            <a:r>
              <a:rPr lang="en-US" sz="1600" dirty="0"/>
              <a:t>Improved scalability</a:t>
            </a:r>
          </a:p>
          <a:p>
            <a:pPr marL="285750" indent="-285750">
              <a:buFontTx/>
              <a:buChar char="-"/>
            </a:pPr>
            <a:r>
              <a:rPr lang="en-US" sz="1600" dirty="0"/>
              <a:t>Flexible for innovation</a:t>
            </a:r>
          </a:p>
          <a:p>
            <a:pPr marL="285750" indent="-285750">
              <a:buFontTx/>
              <a:buChar char="-"/>
            </a:pPr>
            <a:r>
              <a:rPr lang="en-US" sz="1600" dirty="0"/>
              <a:t>Increased Availability</a:t>
            </a:r>
          </a:p>
        </p:txBody>
      </p:sp>
      <p:sp>
        <p:nvSpPr>
          <p:cNvPr id="35" name="TextBox 34">
            <a:extLst>
              <a:ext uri="{FF2B5EF4-FFF2-40B4-BE49-F238E27FC236}">
                <a16:creationId xmlns:a16="http://schemas.microsoft.com/office/drawing/2014/main" id="{94CEAA74-2790-4302-B9E1-1D0CAB676BAD}"/>
              </a:ext>
            </a:extLst>
          </p:cNvPr>
          <p:cNvSpPr txBox="1"/>
          <p:nvPr/>
        </p:nvSpPr>
        <p:spPr>
          <a:xfrm>
            <a:off x="8486907" y="1211038"/>
            <a:ext cx="1052211" cy="377086"/>
          </a:xfrm>
          <a:prstGeom prst="rect">
            <a:avLst/>
          </a:prstGeom>
          <a:solidFill>
            <a:srgbClr val="484848">
              <a:alpha val="80000"/>
            </a:srgbClr>
          </a:solidFill>
        </p:spPr>
        <p:txBody>
          <a:bodyPr wrap="square" rtlCol="0">
            <a:spAutoFit/>
          </a:bodyPr>
          <a:lstStyle/>
          <a:p>
            <a:pPr algn="ctr"/>
            <a:r>
              <a:rPr lang="en-US" dirty="0">
                <a:solidFill>
                  <a:schemeClr val="bg1"/>
                </a:solidFill>
              </a:rPr>
              <a:t>Enablers</a:t>
            </a:r>
          </a:p>
        </p:txBody>
      </p:sp>
      <p:sp>
        <p:nvSpPr>
          <p:cNvPr id="36" name="TextBox 35">
            <a:extLst>
              <a:ext uri="{FF2B5EF4-FFF2-40B4-BE49-F238E27FC236}">
                <a16:creationId xmlns:a16="http://schemas.microsoft.com/office/drawing/2014/main" id="{96D11B9F-AE23-47E3-AD62-9AAC55D1AFD7}"/>
              </a:ext>
            </a:extLst>
          </p:cNvPr>
          <p:cNvSpPr txBox="1"/>
          <p:nvPr/>
        </p:nvSpPr>
        <p:spPr>
          <a:xfrm>
            <a:off x="8545257" y="1740368"/>
            <a:ext cx="3646743" cy="1077218"/>
          </a:xfrm>
          <a:prstGeom prst="rect">
            <a:avLst/>
          </a:prstGeom>
          <a:noFill/>
        </p:spPr>
        <p:txBody>
          <a:bodyPr wrap="square" rtlCol="0">
            <a:spAutoFit/>
          </a:bodyPr>
          <a:lstStyle/>
          <a:p>
            <a:pPr marL="285750" indent="-285750">
              <a:buFontTx/>
              <a:buChar char="-"/>
            </a:pPr>
            <a:r>
              <a:rPr lang="en-US" sz="1600" dirty="0">
                <a:solidFill>
                  <a:srgbClr val="DB210B"/>
                </a:solidFill>
              </a:rPr>
              <a:t>Integrated data management</a:t>
            </a:r>
          </a:p>
          <a:p>
            <a:pPr marL="285750" indent="-285750">
              <a:buFontTx/>
              <a:buChar char="-"/>
            </a:pPr>
            <a:r>
              <a:rPr lang="en-US" sz="1600" dirty="0"/>
              <a:t>Aligned and skilled teams</a:t>
            </a:r>
          </a:p>
          <a:p>
            <a:pPr marL="285750" indent="-285750">
              <a:buFontTx/>
              <a:buChar char="-"/>
            </a:pPr>
            <a:r>
              <a:rPr lang="en-US" sz="1600" dirty="0"/>
              <a:t>Effective management tools</a:t>
            </a:r>
          </a:p>
          <a:p>
            <a:pPr marL="285750" indent="-285750">
              <a:buFontTx/>
              <a:buChar char="-"/>
            </a:pPr>
            <a:r>
              <a:rPr lang="en-US" sz="1600" dirty="0" err="1"/>
              <a:t>Soilid</a:t>
            </a:r>
            <a:r>
              <a:rPr lang="en-US" sz="1600" dirty="0"/>
              <a:t> foundation</a:t>
            </a:r>
          </a:p>
        </p:txBody>
      </p:sp>
      <p:sp>
        <p:nvSpPr>
          <p:cNvPr id="34" name="Oval 33">
            <a:extLst>
              <a:ext uri="{FF2B5EF4-FFF2-40B4-BE49-F238E27FC236}">
                <a16:creationId xmlns:a16="http://schemas.microsoft.com/office/drawing/2014/main" id="{2A26CA6C-F397-4D2D-B154-CE0930F91538}"/>
              </a:ext>
            </a:extLst>
          </p:cNvPr>
          <p:cNvSpPr/>
          <p:nvPr/>
        </p:nvSpPr>
        <p:spPr>
          <a:xfrm>
            <a:off x="3158676"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16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37837E-8D34-4FC6-B863-97BD4A9E4EB4}"/>
              </a:ext>
            </a:extLst>
          </p:cNvPr>
          <p:cNvSpPr>
            <a:spLocks noGrp="1"/>
          </p:cNvSpPr>
          <p:nvPr>
            <p:ph type="sldNum" sz="quarter" idx="12"/>
          </p:nvPr>
        </p:nvSpPr>
        <p:spPr/>
        <p:txBody>
          <a:bodyPr/>
          <a:lstStyle/>
          <a:p>
            <a:fld id="{3F10DB90-1E1A-4A52-92A3-0582B7DC5B1B}" type="slidenum">
              <a:rPr lang="en-US" smtClean="0"/>
              <a:t>11</a:t>
            </a:fld>
            <a:endParaRPr lang="en-US"/>
          </a:p>
        </p:txBody>
      </p:sp>
      <p:sp>
        <p:nvSpPr>
          <p:cNvPr id="3" name="Text Placeholder 2">
            <a:extLst>
              <a:ext uri="{FF2B5EF4-FFF2-40B4-BE49-F238E27FC236}">
                <a16:creationId xmlns:a16="http://schemas.microsoft.com/office/drawing/2014/main" id="{BD316870-644C-4956-BE93-F9C37E01B643}"/>
              </a:ext>
            </a:extLst>
          </p:cNvPr>
          <p:cNvSpPr>
            <a:spLocks noGrp="1"/>
          </p:cNvSpPr>
          <p:nvPr>
            <p:ph type="body" sz="quarter" idx="13"/>
          </p:nvPr>
        </p:nvSpPr>
        <p:spPr>
          <a:xfrm>
            <a:off x="233821" y="377088"/>
            <a:ext cx="11878061" cy="671513"/>
          </a:xfrm>
        </p:spPr>
        <p:txBody>
          <a:bodyPr>
            <a:normAutofit fontScale="92500"/>
          </a:bodyPr>
          <a:lstStyle/>
          <a:p>
            <a:r>
              <a:rPr lang="en-US" sz="2400" dirty="0"/>
              <a:t>Create an API driven environment and optimize all user experiences with integrated PaaS portals</a:t>
            </a:r>
          </a:p>
        </p:txBody>
      </p:sp>
      <p:sp>
        <p:nvSpPr>
          <p:cNvPr id="4" name="Oval 3">
            <a:extLst>
              <a:ext uri="{FF2B5EF4-FFF2-40B4-BE49-F238E27FC236}">
                <a16:creationId xmlns:a16="http://schemas.microsoft.com/office/drawing/2014/main" id="{4D204D7A-9AB8-4F0A-982B-3F4F2E4D5C10}"/>
              </a:ext>
            </a:extLst>
          </p:cNvPr>
          <p:cNvSpPr/>
          <p:nvPr/>
        </p:nvSpPr>
        <p:spPr>
          <a:xfrm>
            <a:off x="7304944" y="1774216"/>
            <a:ext cx="2169722" cy="2148240"/>
          </a:xfrm>
          <a:prstGeom prst="ellipse">
            <a:avLst/>
          </a:prstGeom>
          <a:solidFill>
            <a:srgbClr val="DB210B">
              <a:alpha val="5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5" name="Oval 4">
            <a:extLst>
              <a:ext uri="{FF2B5EF4-FFF2-40B4-BE49-F238E27FC236}">
                <a16:creationId xmlns:a16="http://schemas.microsoft.com/office/drawing/2014/main" id="{1B78DACE-556D-401A-A14B-47185B05B9B8}"/>
              </a:ext>
            </a:extLst>
          </p:cNvPr>
          <p:cNvSpPr/>
          <p:nvPr/>
        </p:nvSpPr>
        <p:spPr>
          <a:xfrm>
            <a:off x="8304774" y="2659981"/>
            <a:ext cx="2169722" cy="2148240"/>
          </a:xfrm>
          <a:prstGeom prst="ellipse">
            <a:avLst/>
          </a:prstGeom>
          <a:solidFill>
            <a:srgbClr val="DB210B">
              <a:alpha val="5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6" name="Oval 5">
            <a:extLst>
              <a:ext uri="{FF2B5EF4-FFF2-40B4-BE49-F238E27FC236}">
                <a16:creationId xmlns:a16="http://schemas.microsoft.com/office/drawing/2014/main" id="{744C79B8-B344-4D44-A34E-F23303D270CB}"/>
              </a:ext>
            </a:extLst>
          </p:cNvPr>
          <p:cNvSpPr/>
          <p:nvPr/>
        </p:nvSpPr>
        <p:spPr>
          <a:xfrm>
            <a:off x="7304944" y="3487798"/>
            <a:ext cx="2169722" cy="2148240"/>
          </a:xfrm>
          <a:prstGeom prst="ellipse">
            <a:avLst/>
          </a:prstGeom>
          <a:solidFill>
            <a:srgbClr val="DB210B">
              <a:alpha val="5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7" name="Oval 6">
            <a:extLst>
              <a:ext uri="{FF2B5EF4-FFF2-40B4-BE49-F238E27FC236}">
                <a16:creationId xmlns:a16="http://schemas.microsoft.com/office/drawing/2014/main" id="{DA100031-62E3-4AB2-8C52-C1A3863082CD}"/>
              </a:ext>
            </a:extLst>
          </p:cNvPr>
          <p:cNvSpPr/>
          <p:nvPr/>
        </p:nvSpPr>
        <p:spPr>
          <a:xfrm>
            <a:off x="6494196" y="2668803"/>
            <a:ext cx="2169722" cy="2148240"/>
          </a:xfrm>
          <a:prstGeom prst="ellipse">
            <a:avLst/>
          </a:prstGeom>
          <a:solidFill>
            <a:srgbClr val="DB210B">
              <a:alpha val="35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8" name="TextBox 7">
            <a:extLst>
              <a:ext uri="{FF2B5EF4-FFF2-40B4-BE49-F238E27FC236}">
                <a16:creationId xmlns:a16="http://schemas.microsoft.com/office/drawing/2014/main" id="{D4ABC02D-4953-45BC-8E27-96FCEB16DEFD}"/>
              </a:ext>
            </a:extLst>
          </p:cNvPr>
          <p:cNvSpPr txBox="1"/>
          <p:nvPr/>
        </p:nvSpPr>
        <p:spPr>
          <a:xfrm>
            <a:off x="9229620" y="1623645"/>
            <a:ext cx="2489752" cy="338554"/>
          </a:xfrm>
          <a:prstGeom prst="rect">
            <a:avLst/>
          </a:prstGeom>
          <a:noFill/>
        </p:spPr>
        <p:txBody>
          <a:bodyPr wrap="square" rtlCol="0">
            <a:spAutoFit/>
          </a:bodyPr>
          <a:lstStyle/>
          <a:p>
            <a:r>
              <a:rPr lang="en-US" sz="1600" i="1" u="sng" dirty="0">
                <a:solidFill>
                  <a:srgbClr val="DB210B"/>
                </a:solidFill>
              </a:rPr>
              <a:t>Partner Ecosystem</a:t>
            </a:r>
          </a:p>
        </p:txBody>
      </p:sp>
      <p:sp>
        <p:nvSpPr>
          <p:cNvPr id="9" name="TextBox 8">
            <a:extLst>
              <a:ext uri="{FF2B5EF4-FFF2-40B4-BE49-F238E27FC236}">
                <a16:creationId xmlns:a16="http://schemas.microsoft.com/office/drawing/2014/main" id="{E414D847-0AD2-43EE-85B7-0D3FAAF81B3F}"/>
              </a:ext>
            </a:extLst>
          </p:cNvPr>
          <p:cNvSpPr txBox="1"/>
          <p:nvPr/>
        </p:nvSpPr>
        <p:spPr>
          <a:xfrm>
            <a:off x="5900053" y="4796822"/>
            <a:ext cx="2489752" cy="338554"/>
          </a:xfrm>
          <a:prstGeom prst="rect">
            <a:avLst/>
          </a:prstGeom>
          <a:noFill/>
        </p:spPr>
        <p:txBody>
          <a:bodyPr wrap="square" rtlCol="0">
            <a:spAutoFit/>
          </a:bodyPr>
          <a:lstStyle/>
          <a:p>
            <a:r>
              <a:rPr lang="en-US" sz="1600" i="1" u="sng" dirty="0">
                <a:solidFill>
                  <a:srgbClr val="DB210B"/>
                </a:solidFill>
              </a:rPr>
              <a:t>Digital Product</a:t>
            </a:r>
          </a:p>
        </p:txBody>
      </p:sp>
      <p:sp>
        <p:nvSpPr>
          <p:cNvPr id="10" name="TextBox 9">
            <a:extLst>
              <a:ext uri="{FF2B5EF4-FFF2-40B4-BE49-F238E27FC236}">
                <a16:creationId xmlns:a16="http://schemas.microsoft.com/office/drawing/2014/main" id="{E741787F-2049-4781-AF17-B11F2764DE71}"/>
              </a:ext>
            </a:extLst>
          </p:cNvPr>
          <p:cNvSpPr txBox="1"/>
          <p:nvPr/>
        </p:nvSpPr>
        <p:spPr>
          <a:xfrm>
            <a:off x="5101535" y="2583685"/>
            <a:ext cx="2489752" cy="338554"/>
          </a:xfrm>
          <a:prstGeom prst="rect">
            <a:avLst/>
          </a:prstGeom>
          <a:noFill/>
        </p:spPr>
        <p:txBody>
          <a:bodyPr wrap="square" rtlCol="0">
            <a:spAutoFit/>
          </a:bodyPr>
          <a:lstStyle/>
          <a:p>
            <a:r>
              <a:rPr lang="en-US" sz="1600" i="1" u="sng" dirty="0">
                <a:solidFill>
                  <a:srgbClr val="DB210B"/>
                </a:solidFill>
              </a:rPr>
              <a:t>Customer Experience</a:t>
            </a:r>
          </a:p>
        </p:txBody>
      </p:sp>
      <p:sp>
        <p:nvSpPr>
          <p:cNvPr id="11" name="TextBox 10">
            <a:extLst>
              <a:ext uri="{FF2B5EF4-FFF2-40B4-BE49-F238E27FC236}">
                <a16:creationId xmlns:a16="http://schemas.microsoft.com/office/drawing/2014/main" id="{1B600F70-C44E-42ED-9C59-5B5E13DC47EF}"/>
              </a:ext>
            </a:extLst>
          </p:cNvPr>
          <p:cNvSpPr txBox="1"/>
          <p:nvPr/>
        </p:nvSpPr>
        <p:spPr>
          <a:xfrm>
            <a:off x="7996109" y="2934170"/>
            <a:ext cx="959906" cy="633096"/>
          </a:xfrm>
          <a:prstGeom prst="rect">
            <a:avLst/>
          </a:prstGeom>
          <a:noFill/>
        </p:spPr>
        <p:txBody>
          <a:bodyPr wrap="square" rtlCol="0">
            <a:spAutoFit/>
          </a:bodyPr>
          <a:lstStyle/>
          <a:p>
            <a:pPr algn="ctr"/>
            <a:r>
              <a:rPr lang="en-US" sz="1400" b="1" u="sng" dirty="0">
                <a:solidFill>
                  <a:schemeClr val="bg1"/>
                </a:solidFill>
              </a:rPr>
              <a:t>Master </a:t>
            </a:r>
          </a:p>
          <a:p>
            <a:pPr algn="ctr"/>
            <a:r>
              <a:rPr lang="en-US" sz="1400" b="1" u="sng" dirty="0">
                <a:solidFill>
                  <a:schemeClr val="bg1"/>
                </a:solidFill>
              </a:rPr>
              <a:t>Database</a:t>
            </a:r>
          </a:p>
        </p:txBody>
      </p:sp>
      <p:pic>
        <p:nvPicPr>
          <p:cNvPr id="12" name="Picture 2" descr="Image result for oracle cloud logo">
            <a:extLst>
              <a:ext uri="{FF2B5EF4-FFF2-40B4-BE49-F238E27FC236}">
                <a16:creationId xmlns:a16="http://schemas.microsoft.com/office/drawing/2014/main" id="{506FFDE0-9296-4060-A122-190877C3404B}"/>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30328" t="29752" r="37504" b="31750"/>
          <a:stretch/>
        </p:blipFill>
        <p:spPr bwMode="auto">
          <a:xfrm>
            <a:off x="7994580" y="4738930"/>
            <a:ext cx="926478" cy="3346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oracle cloud logo">
            <a:extLst>
              <a:ext uri="{FF2B5EF4-FFF2-40B4-BE49-F238E27FC236}">
                <a16:creationId xmlns:a16="http://schemas.microsoft.com/office/drawing/2014/main" id="{A520EAB0-E9AE-4CB9-9A82-1EF31A6DEAD5}"/>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30328" t="29752" r="37504" b="31750"/>
          <a:stretch/>
        </p:blipFill>
        <p:spPr bwMode="auto">
          <a:xfrm>
            <a:off x="7926566" y="2027958"/>
            <a:ext cx="926478" cy="33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force.com logo">
            <a:extLst>
              <a:ext uri="{FF2B5EF4-FFF2-40B4-BE49-F238E27FC236}">
                <a16:creationId xmlns:a16="http://schemas.microsoft.com/office/drawing/2014/main" id="{42867DFD-863F-4C60-AE9C-72769AB0693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r="50419"/>
          <a:stretch/>
        </p:blipFill>
        <p:spPr bwMode="auto">
          <a:xfrm>
            <a:off x="6704214" y="3343142"/>
            <a:ext cx="510210" cy="3395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oracle mdm logo">
            <a:extLst>
              <a:ext uri="{FF2B5EF4-FFF2-40B4-BE49-F238E27FC236}">
                <a16:creationId xmlns:a16="http://schemas.microsoft.com/office/drawing/2014/main" id="{D8EFFCBA-F088-4C60-B686-81C0C34D595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214255" y="3524360"/>
            <a:ext cx="540184" cy="5401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1BA1712-6123-45B3-8706-EE48BF069460}"/>
              </a:ext>
            </a:extLst>
          </p:cNvPr>
          <p:cNvSpPr txBox="1"/>
          <p:nvPr/>
        </p:nvSpPr>
        <p:spPr>
          <a:xfrm>
            <a:off x="5026850" y="2931061"/>
            <a:ext cx="1815670" cy="461665"/>
          </a:xfrm>
          <a:prstGeom prst="rect">
            <a:avLst/>
          </a:prstGeom>
          <a:noFill/>
        </p:spPr>
        <p:txBody>
          <a:bodyPr wrap="square" rtlCol="0">
            <a:spAutoFit/>
          </a:bodyPr>
          <a:lstStyle/>
          <a:p>
            <a:pPr marL="171450" indent="-171450">
              <a:buFontTx/>
              <a:buChar char="-"/>
            </a:pPr>
            <a:r>
              <a:rPr lang="en-US" sz="1200" dirty="0"/>
              <a:t>Decreased downtime</a:t>
            </a:r>
          </a:p>
          <a:p>
            <a:pPr marL="171450" indent="-171450">
              <a:buFontTx/>
              <a:buChar char="-"/>
            </a:pPr>
            <a:r>
              <a:rPr lang="en-US" sz="1200" dirty="0"/>
              <a:t>Faster response</a:t>
            </a:r>
          </a:p>
        </p:txBody>
      </p:sp>
      <p:sp>
        <p:nvSpPr>
          <p:cNvPr id="20" name="TextBox 19">
            <a:extLst>
              <a:ext uri="{FF2B5EF4-FFF2-40B4-BE49-F238E27FC236}">
                <a16:creationId xmlns:a16="http://schemas.microsoft.com/office/drawing/2014/main" id="{5FFA0C41-932E-455D-9115-4DD7B618EDDB}"/>
              </a:ext>
            </a:extLst>
          </p:cNvPr>
          <p:cNvSpPr txBox="1"/>
          <p:nvPr/>
        </p:nvSpPr>
        <p:spPr>
          <a:xfrm>
            <a:off x="10445313" y="3198167"/>
            <a:ext cx="1815670" cy="646331"/>
          </a:xfrm>
          <a:prstGeom prst="rect">
            <a:avLst/>
          </a:prstGeom>
          <a:noFill/>
        </p:spPr>
        <p:txBody>
          <a:bodyPr wrap="square" rtlCol="0">
            <a:spAutoFit/>
          </a:bodyPr>
          <a:lstStyle/>
          <a:p>
            <a:pPr marL="171450" indent="-171450">
              <a:buFontTx/>
              <a:buChar char="-"/>
            </a:pPr>
            <a:r>
              <a:rPr lang="en-US" sz="1200" dirty="0"/>
              <a:t>Realtime information</a:t>
            </a:r>
          </a:p>
          <a:p>
            <a:pPr marL="171450" indent="-171450">
              <a:buFontTx/>
              <a:buChar char="-"/>
            </a:pPr>
            <a:r>
              <a:rPr lang="en-US" sz="1200" dirty="0"/>
              <a:t>Agile/ DevOps Methodology</a:t>
            </a:r>
          </a:p>
        </p:txBody>
      </p:sp>
      <p:sp>
        <p:nvSpPr>
          <p:cNvPr id="21" name="TextBox 20">
            <a:extLst>
              <a:ext uri="{FF2B5EF4-FFF2-40B4-BE49-F238E27FC236}">
                <a16:creationId xmlns:a16="http://schemas.microsoft.com/office/drawing/2014/main" id="{67432EDD-46C5-4A3A-87A4-7F459E2779A6}"/>
              </a:ext>
            </a:extLst>
          </p:cNvPr>
          <p:cNvSpPr txBox="1"/>
          <p:nvPr/>
        </p:nvSpPr>
        <p:spPr>
          <a:xfrm>
            <a:off x="5893429" y="5093389"/>
            <a:ext cx="1815670" cy="461665"/>
          </a:xfrm>
          <a:prstGeom prst="rect">
            <a:avLst/>
          </a:prstGeom>
          <a:noFill/>
        </p:spPr>
        <p:txBody>
          <a:bodyPr wrap="square" rtlCol="0">
            <a:spAutoFit/>
          </a:bodyPr>
          <a:lstStyle/>
          <a:p>
            <a:pPr marL="171450" indent="-171450">
              <a:buFontTx/>
              <a:buChar char="-"/>
            </a:pPr>
            <a:r>
              <a:rPr lang="en-US" sz="1200" dirty="0"/>
              <a:t>Internet of things</a:t>
            </a:r>
          </a:p>
          <a:p>
            <a:pPr marL="171450" indent="-171450">
              <a:buFontTx/>
              <a:buChar char="-"/>
            </a:pPr>
            <a:r>
              <a:rPr lang="en-US" sz="1200" dirty="0"/>
              <a:t>Digital twins</a:t>
            </a:r>
          </a:p>
        </p:txBody>
      </p:sp>
      <p:sp>
        <p:nvSpPr>
          <p:cNvPr id="22" name="TextBox 21">
            <a:extLst>
              <a:ext uri="{FF2B5EF4-FFF2-40B4-BE49-F238E27FC236}">
                <a16:creationId xmlns:a16="http://schemas.microsoft.com/office/drawing/2014/main" id="{A6FCFE8F-4A3A-4443-B0B0-30E36D90F974}"/>
              </a:ext>
            </a:extLst>
          </p:cNvPr>
          <p:cNvSpPr txBox="1"/>
          <p:nvPr/>
        </p:nvSpPr>
        <p:spPr>
          <a:xfrm>
            <a:off x="7767000" y="4085949"/>
            <a:ext cx="1815670" cy="461665"/>
          </a:xfrm>
          <a:prstGeom prst="rect">
            <a:avLst/>
          </a:prstGeom>
          <a:noFill/>
        </p:spPr>
        <p:txBody>
          <a:bodyPr wrap="square" rtlCol="0">
            <a:spAutoFit/>
          </a:bodyPr>
          <a:lstStyle/>
          <a:p>
            <a:pPr marL="171450" indent="-171450">
              <a:buFontTx/>
              <a:buChar char="-"/>
            </a:pPr>
            <a:r>
              <a:rPr lang="en-US" sz="1200" dirty="0">
                <a:solidFill>
                  <a:schemeClr val="bg1"/>
                </a:solidFill>
              </a:rPr>
              <a:t>Single source of truth</a:t>
            </a:r>
          </a:p>
          <a:p>
            <a:pPr marL="171450" indent="-171450">
              <a:buFontTx/>
              <a:buChar char="-"/>
            </a:pPr>
            <a:r>
              <a:rPr lang="en-US" sz="1200" dirty="0">
                <a:solidFill>
                  <a:schemeClr val="bg1"/>
                </a:solidFill>
              </a:rPr>
              <a:t>Fully integrated</a:t>
            </a:r>
          </a:p>
        </p:txBody>
      </p:sp>
      <p:graphicFrame>
        <p:nvGraphicFramePr>
          <p:cNvPr id="23" name="Diagram 22">
            <a:extLst>
              <a:ext uri="{FF2B5EF4-FFF2-40B4-BE49-F238E27FC236}">
                <a16:creationId xmlns:a16="http://schemas.microsoft.com/office/drawing/2014/main" id="{1B18347A-9DEA-4B15-A4A4-BA59C01C9668}"/>
              </a:ext>
            </a:extLst>
          </p:cNvPr>
          <p:cNvGraphicFramePr/>
          <p:nvPr>
            <p:extLst>
              <p:ext uri="{D42A27DB-BD31-4B8C-83A1-F6EECF244321}">
                <p14:modId xmlns:p14="http://schemas.microsoft.com/office/powerpoint/2010/main" val="585199576"/>
              </p:ext>
            </p:extLst>
          </p:nvPr>
        </p:nvGraphicFramePr>
        <p:xfrm>
          <a:off x="651892" y="882250"/>
          <a:ext cx="3701605" cy="47570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TextBox 23">
            <a:extLst>
              <a:ext uri="{FF2B5EF4-FFF2-40B4-BE49-F238E27FC236}">
                <a16:creationId xmlns:a16="http://schemas.microsoft.com/office/drawing/2014/main" id="{A118D6B1-C371-4222-886B-90AE5023FDA5}"/>
              </a:ext>
            </a:extLst>
          </p:cNvPr>
          <p:cNvSpPr txBox="1"/>
          <p:nvPr/>
        </p:nvSpPr>
        <p:spPr>
          <a:xfrm>
            <a:off x="10474496" y="2922239"/>
            <a:ext cx="2489752" cy="338554"/>
          </a:xfrm>
          <a:prstGeom prst="rect">
            <a:avLst/>
          </a:prstGeom>
          <a:noFill/>
        </p:spPr>
        <p:txBody>
          <a:bodyPr wrap="square" rtlCol="0">
            <a:spAutoFit/>
          </a:bodyPr>
          <a:lstStyle/>
          <a:p>
            <a:r>
              <a:rPr lang="en-US" sz="1600" i="1" u="sng" dirty="0">
                <a:solidFill>
                  <a:srgbClr val="DB210B"/>
                </a:solidFill>
              </a:rPr>
              <a:t>Cummins  Systems</a:t>
            </a:r>
          </a:p>
        </p:txBody>
      </p:sp>
      <p:sp>
        <p:nvSpPr>
          <p:cNvPr id="28" name="Date Placeholder 27">
            <a:extLst>
              <a:ext uri="{FF2B5EF4-FFF2-40B4-BE49-F238E27FC236}">
                <a16:creationId xmlns:a16="http://schemas.microsoft.com/office/drawing/2014/main" id="{7D09CD76-19BD-4003-B927-A29C4B14AB29}"/>
              </a:ext>
            </a:extLst>
          </p:cNvPr>
          <p:cNvSpPr>
            <a:spLocks noGrp="1"/>
          </p:cNvSpPr>
          <p:nvPr>
            <p:ph type="dt" sz="half" idx="10"/>
          </p:nvPr>
        </p:nvSpPr>
        <p:spPr/>
        <p:txBody>
          <a:bodyPr/>
          <a:lstStyle/>
          <a:p>
            <a:r>
              <a:rPr lang="en-US"/>
              <a:t>12/13/2018</a:t>
            </a:r>
            <a:endParaRPr lang="en-US" dirty="0"/>
          </a:p>
        </p:txBody>
      </p:sp>
      <p:sp>
        <p:nvSpPr>
          <p:cNvPr id="29" name="Footer Placeholder 28">
            <a:extLst>
              <a:ext uri="{FF2B5EF4-FFF2-40B4-BE49-F238E27FC236}">
                <a16:creationId xmlns:a16="http://schemas.microsoft.com/office/drawing/2014/main" id="{8407AEE9-5DB9-4D6D-9409-8042D83CE72D}"/>
              </a:ext>
            </a:extLst>
          </p:cNvPr>
          <p:cNvSpPr>
            <a:spLocks noGrp="1"/>
          </p:cNvSpPr>
          <p:nvPr>
            <p:ph type="ftr" sz="quarter" idx="11"/>
          </p:nvPr>
        </p:nvSpPr>
        <p:spPr/>
        <p:txBody>
          <a:bodyPr/>
          <a:lstStyle/>
          <a:p>
            <a:r>
              <a:rPr lang="en-US"/>
              <a:t>Digitizing Cummins</a:t>
            </a:r>
            <a:endParaRPr lang="en-US" dirty="0"/>
          </a:p>
        </p:txBody>
      </p:sp>
      <p:pic>
        <p:nvPicPr>
          <p:cNvPr id="30" name="Picture 2" descr="Image result for oracle cloud logo">
            <a:extLst>
              <a:ext uri="{FF2B5EF4-FFF2-40B4-BE49-F238E27FC236}">
                <a16:creationId xmlns:a16="http://schemas.microsoft.com/office/drawing/2014/main" id="{C4C7A350-6D99-4645-9DAD-5E61E87FF22E}"/>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30328" t="29752" r="37504" b="31750"/>
          <a:stretch/>
        </p:blipFill>
        <p:spPr bwMode="auto">
          <a:xfrm>
            <a:off x="9457499" y="3546395"/>
            <a:ext cx="926478" cy="334658"/>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2A26CA6C-F397-4D2D-B154-CE0930F91538}"/>
              </a:ext>
            </a:extLst>
          </p:cNvPr>
          <p:cNvSpPr/>
          <p:nvPr/>
        </p:nvSpPr>
        <p:spPr>
          <a:xfrm>
            <a:off x="3158676"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276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458AEC-10DB-4178-8C23-823F61B3E21A}"/>
              </a:ext>
            </a:extLst>
          </p:cNvPr>
          <p:cNvSpPr>
            <a:spLocks noGrp="1"/>
          </p:cNvSpPr>
          <p:nvPr>
            <p:ph type="sldNum" sz="quarter" idx="12"/>
          </p:nvPr>
        </p:nvSpPr>
        <p:spPr/>
        <p:txBody>
          <a:bodyPr/>
          <a:lstStyle/>
          <a:p>
            <a:fld id="{3F10DB90-1E1A-4A52-92A3-0582B7DC5B1B}" type="slidenum">
              <a:rPr lang="en-US" smtClean="0"/>
              <a:t>12</a:t>
            </a:fld>
            <a:endParaRPr lang="en-US"/>
          </a:p>
        </p:txBody>
      </p:sp>
      <p:sp>
        <p:nvSpPr>
          <p:cNvPr id="3" name="Text Placeholder 2">
            <a:extLst>
              <a:ext uri="{FF2B5EF4-FFF2-40B4-BE49-F238E27FC236}">
                <a16:creationId xmlns:a16="http://schemas.microsoft.com/office/drawing/2014/main" id="{4FC86FB0-44DC-49D9-8652-5F57637829A2}"/>
              </a:ext>
            </a:extLst>
          </p:cNvPr>
          <p:cNvSpPr>
            <a:spLocks noGrp="1"/>
          </p:cNvSpPr>
          <p:nvPr>
            <p:ph type="body" sz="quarter" idx="13"/>
          </p:nvPr>
        </p:nvSpPr>
        <p:spPr>
          <a:xfrm>
            <a:off x="259729" y="292794"/>
            <a:ext cx="11841702" cy="671513"/>
          </a:xfrm>
        </p:spPr>
        <p:txBody>
          <a:bodyPr>
            <a:normAutofit fontScale="85000" lnSpcReduction="20000"/>
          </a:bodyPr>
          <a:lstStyle/>
          <a:p>
            <a:r>
              <a:rPr lang="en-US" dirty="0"/>
              <a:t>Emphasize new business agility capabilities by implementing DevOps practices around the Microservices Architecture</a:t>
            </a:r>
            <a:endParaRPr lang="en-US" dirty="0">
              <a:solidFill>
                <a:schemeClr val="accent1"/>
              </a:solidFill>
            </a:endParaRPr>
          </a:p>
        </p:txBody>
      </p:sp>
      <p:sp>
        <p:nvSpPr>
          <p:cNvPr id="19" name="Date Placeholder 18">
            <a:extLst>
              <a:ext uri="{FF2B5EF4-FFF2-40B4-BE49-F238E27FC236}">
                <a16:creationId xmlns:a16="http://schemas.microsoft.com/office/drawing/2014/main" id="{DDA81693-48EF-488F-B4BC-9C2AD9673FB9}"/>
              </a:ext>
            </a:extLst>
          </p:cNvPr>
          <p:cNvSpPr>
            <a:spLocks noGrp="1"/>
          </p:cNvSpPr>
          <p:nvPr>
            <p:ph type="dt" sz="half" idx="10"/>
          </p:nvPr>
        </p:nvSpPr>
        <p:spPr/>
        <p:txBody>
          <a:bodyPr/>
          <a:lstStyle/>
          <a:p>
            <a:r>
              <a:rPr lang="en-US"/>
              <a:t>12/13/2018</a:t>
            </a:r>
            <a:endParaRPr lang="en-US" dirty="0"/>
          </a:p>
        </p:txBody>
      </p:sp>
      <p:sp>
        <p:nvSpPr>
          <p:cNvPr id="20" name="Footer Placeholder 19">
            <a:extLst>
              <a:ext uri="{FF2B5EF4-FFF2-40B4-BE49-F238E27FC236}">
                <a16:creationId xmlns:a16="http://schemas.microsoft.com/office/drawing/2014/main" id="{9CB4A69A-9D58-40E6-974F-0CB7A61F3B87}"/>
              </a:ext>
            </a:extLst>
          </p:cNvPr>
          <p:cNvSpPr>
            <a:spLocks noGrp="1"/>
          </p:cNvSpPr>
          <p:nvPr>
            <p:ph type="ftr" sz="quarter" idx="11"/>
          </p:nvPr>
        </p:nvSpPr>
        <p:spPr/>
        <p:txBody>
          <a:bodyPr/>
          <a:lstStyle/>
          <a:p>
            <a:r>
              <a:rPr lang="en-US"/>
              <a:t>Digitizing Cummins</a:t>
            </a:r>
            <a:endParaRPr lang="en-US" dirty="0"/>
          </a:p>
        </p:txBody>
      </p:sp>
      <p:sp>
        <p:nvSpPr>
          <p:cNvPr id="4" name="Rectangle 3">
            <a:extLst>
              <a:ext uri="{FF2B5EF4-FFF2-40B4-BE49-F238E27FC236}">
                <a16:creationId xmlns:a16="http://schemas.microsoft.com/office/drawing/2014/main" id="{A6358E9F-E105-4EB6-B558-D95418983C08}"/>
              </a:ext>
            </a:extLst>
          </p:cNvPr>
          <p:cNvSpPr/>
          <p:nvPr/>
        </p:nvSpPr>
        <p:spPr>
          <a:xfrm>
            <a:off x="7776235" y="1554589"/>
            <a:ext cx="4137798" cy="2401107"/>
          </a:xfrm>
          <a:prstGeom prst="rect">
            <a:avLst/>
          </a:prstGeom>
          <a:solidFill>
            <a:srgbClr val="484848">
              <a:alpha val="80000"/>
            </a:srgbClr>
          </a:solidFill>
        </p:spPr>
        <p:txBody>
          <a:bodyPr wrap="square">
            <a:spAutoFit/>
          </a:bodyPr>
          <a:lstStyle/>
          <a:p>
            <a:pPr marR="0" lvl="0">
              <a:lnSpc>
                <a:spcPct val="107000"/>
              </a:lnSpc>
              <a:spcBef>
                <a:spcPts val="0"/>
              </a:spcBef>
              <a:spcAft>
                <a:spcPts val="800"/>
              </a:spcAft>
              <a:tabLst>
                <a:tab pos="457200" algn="l"/>
              </a:tabLst>
            </a:pPr>
            <a:r>
              <a:rPr lang="en-US" sz="2000" b="1" dirty="0">
                <a:solidFill>
                  <a:schemeClr val="bg1"/>
                </a:solidFill>
                <a:ea typeface="Calibri" panose="020F0502020204030204" pitchFamily="34" charset="0"/>
                <a:cs typeface="Times New Roman" panose="02020603050405020304" pitchFamily="18" charset="0"/>
              </a:rPr>
              <a:t>Development</a:t>
            </a:r>
          </a:p>
          <a:p>
            <a:pPr marL="285750" marR="0" lvl="0" indent="-285750">
              <a:lnSpc>
                <a:spcPct val="107000"/>
              </a:lnSpc>
              <a:spcBef>
                <a:spcPts val="0"/>
              </a:spcBef>
              <a:spcAft>
                <a:spcPts val="800"/>
              </a:spcAft>
              <a:buFont typeface="Arial" panose="020B0604020202020204" pitchFamily="34" charset="0"/>
              <a:buChar char="•"/>
              <a:tabLst>
                <a:tab pos="457200" algn="l"/>
              </a:tabLst>
            </a:pPr>
            <a:r>
              <a:rPr lang="en-US" sz="1600" b="1" dirty="0">
                <a:solidFill>
                  <a:schemeClr val="bg1"/>
                </a:solidFill>
                <a:ea typeface="Calibri" panose="020F0502020204030204" pitchFamily="34" charset="0"/>
                <a:cs typeface="Times New Roman" panose="02020603050405020304" pitchFamily="18" charset="0"/>
              </a:rPr>
              <a:t>46 </a:t>
            </a:r>
            <a:r>
              <a:rPr lang="en-US" sz="1600" dirty="0">
                <a:solidFill>
                  <a:schemeClr val="bg1"/>
                </a:solidFill>
                <a:ea typeface="Calibri" panose="020F0502020204030204" pitchFamily="34" charset="0"/>
                <a:cs typeface="Times New Roman" panose="02020603050405020304" pitchFamily="18" charset="0"/>
              </a:rPr>
              <a:t>times more frequent code deployments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solidFill>
                  <a:schemeClr val="bg1"/>
                </a:solidFill>
                <a:ea typeface="Calibri" panose="020F0502020204030204" pitchFamily="34" charset="0"/>
                <a:cs typeface="Times New Roman" panose="02020603050405020304" pitchFamily="18" charset="0"/>
              </a:rPr>
              <a:t>2,555</a:t>
            </a:r>
            <a:r>
              <a:rPr lang="en-US" sz="1600" dirty="0">
                <a:solidFill>
                  <a:schemeClr val="bg1"/>
                </a:solidFill>
                <a:ea typeface="Calibri" panose="020F0502020204030204" pitchFamily="34" charset="0"/>
                <a:cs typeface="Times New Roman" panose="02020603050405020304" pitchFamily="18" charset="0"/>
              </a:rPr>
              <a:t> times faster lead time from commit to deploy</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solidFill>
                  <a:schemeClr val="bg1"/>
                </a:solidFill>
                <a:ea typeface="Calibri" panose="020F0502020204030204" pitchFamily="34" charset="0"/>
                <a:cs typeface="Times New Roman" panose="02020603050405020304" pitchFamily="18" charset="0"/>
              </a:rPr>
              <a:t>2,2604</a:t>
            </a:r>
            <a:r>
              <a:rPr lang="en-US" sz="1600" dirty="0">
                <a:solidFill>
                  <a:schemeClr val="bg1"/>
                </a:solidFill>
                <a:ea typeface="Calibri" panose="020F0502020204030204" pitchFamily="34" charset="0"/>
                <a:cs typeface="Times New Roman" panose="02020603050405020304" pitchFamily="18" charset="0"/>
              </a:rPr>
              <a:t> times faster time to recover from incidents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solidFill>
                  <a:schemeClr val="bg1"/>
                </a:solidFill>
                <a:ea typeface="Calibri" panose="020F0502020204030204" pitchFamily="34" charset="0"/>
                <a:cs typeface="Times New Roman" panose="02020603050405020304" pitchFamily="18" charset="0"/>
              </a:rPr>
              <a:t>7</a:t>
            </a:r>
            <a:r>
              <a:rPr lang="en-US" sz="1600" dirty="0">
                <a:solidFill>
                  <a:schemeClr val="bg1"/>
                </a:solidFill>
                <a:ea typeface="Calibri" panose="020F0502020204030204" pitchFamily="34" charset="0"/>
                <a:cs typeface="Times New Roman" panose="02020603050405020304" pitchFamily="18" charset="0"/>
              </a:rPr>
              <a:t> times lower change failure rate</a:t>
            </a:r>
          </a:p>
        </p:txBody>
      </p:sp>
      <p:sp>
        <p:nvSpPr>
          <p:cNvPr id="17" name="TextBox 16">
            <a:extLst>
              <a:ext uri="{FF2B5EF4-FFF2-40B4-BE49-F238E27FC236}">
                <a16:creationId xmlns:a16="http://schemas.microsoft.com/office/drawing/2014/main" id="{375B4AD6-9238-418A-B5C7-788C40A3F1F5}"/>
              </a:ext>
            </a:extLst>
          </p:cNvPr>
          <p:cNvSpPr txBox="1"/>
          <p:nvPr/>
        </p:nvSpPr>
        <p:spPr>
          <a:xfrm>
            <a:off x="8357145" y="1074055"/>
            <a:ext cx="2722220" cy="400110"/>
          </a:xfrm>
          <a:prstGeom prst="rect">
            <a:avLst/>
          </a:prstGeom>
          <a:solidFill>
            <a:schemeClr val="bg1"/>
          </a:solidFill>
          <a:ln w="38100">
            <a:solidFill>
              <a:srgbClr val="484848"/>
            </a:solidFill>
          </a:ln>
        </p:spPr>
        <p:txBody>
          <a:bodyPr wrap="square" rtlCol="0">
            <a:spAutoFit/>
          </a:bodyPr>
          <a:lstStyle/>
          <a:p>
            <a:r>
              <a:rPr lang="en-US" sz="2000" dirty="0">
                <a:solidFill>
                  <a:srgbClr val="484848"/>
                </a:solidFill>
              </a:rPr>
              <a:t>Key Benefits of DevOps</a:t>
            </a:r>
          </a:p>
        </p:txBody>
      </p:sp>
      <p:grpSp>
        <p:nvGrpSpPr>
          <p:cNvPr id="9" name="Group 8">
            <a:extLst>
              <a:ext uri="{FF2B5EF4-FFF2-40B4-BE49-F238E27FC236}">
                <a16:creationId xmlns:a16="http://schemas.microsoft.com/office/drawing/2014/main" id="{235B05E2-DF04-4FE3-AEFE-33A2C9922263}"/>
              </a:ext>
            </a:extLst>
          </p:cNvPr>
          <p:cNvGrpSpPr/>
          <p:nvPr/>
        </p:nvGrpSpPr>
        <p:grpSpPr>
          <a:xfrm>
            <a:off x="3549392" y="3597244"/>
            <a:ext cx="3759786" cy="1717948"/>
            <a:chOff x="4563290" y="3070285"/>
            <a:chExt cx="3634523" cy="1717948"/>
          </a:xfrm>
        </p:grpSpPr>
        <p:pic>
          <p:nvPicPr>
            <p:cNvPr id="1028" name="Picture 4" descr="https://static.thenounproject.com/png/484043-200.png">
              <a:extLst>
                <a:ext uri="{FF2B5EF4-FFF2-40B4-BE49-F238E27FC236}">
                  <a16:creationId xmlns:a16="http://schemas.microsoft.com/office/drawing/2014/main" id="{7FC0AF94-8FDA-435A-888E-3A47F1766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5793" y="3090941"/>
              <a:ext cx="871008" cy="8710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659DB87-D891-4466-9A54-14A72E8F8FB4}"/>
                </a:ext>
              </a:extLst>
            </p:cNvPr>
            <p:cNvSpPr txBox="1"/>
            <p:nvPr/>
          </p:nvSpPr>
          <p:spPr>
            <a:xfrm>
              <a:off x="4563290" y="3917225"/>
              <a:ext cx="3634523" cy="871008"/>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a typeface="Calibri" panose="020F0502020204030204" pitchFamily="34" charset="0"/>
                  <a:cs typeface="Times New Roman" panose="02020603050405020304" pitchFamily="18" charset="0"/>
                </a:rPr>
                <a:t>Automate software release process</a:t>
              </a:r>
            </a:p>
            <a:p>
              <a:pPr marL="342900" marR="0" lvl="0" indent="-342900">
                <a:lnSpc>
                  <a:spcPct val="107000"/>
                </a:lnSpc>
                <a:spcBef>
                  <a:spcPts val="0"/>
                </a:spcBef>
                <a:spcAft>
                  <a:spcPts val="0"/>
                </a:spcAft>
                <a:buFont typeface="Symbol" panose="05050102010706020507" pitchFamily="18" charset="2"/>
                <a:buChar char=""/>
              </a:pPr>
              <a:r>
                <a:rPr lang="en-US" sz="1600" dirty="0">
                  <a:ea typeface="Calibri" panose="020F0502020204030204" pitchFamily="34" charset="0"/>
                  <a:cs typeface="Times New Roman" panose="02020603050405020304" pitchFamily="18" charset="0"/>
                </a:rPr>
                <a:t>Improve developer productivity</a:t>
              </a:r>
            </a:p>
            <a:p>
              <a:pPr marL="342900" marR="0" lvl="0" indent="-342900">
                <a:lnSpc>
                  <a:spcPct val="107000"/>
                </a:lnSpc>
                <a:spcBef>
                  <a:spcPts val="0"/>
                </a:spcBef>
                <a:spcAft>
                  <a:spcPts val="800"/>
                </a:spcAft>
                <a:buFont typeface="Symbol" panose="05050102010706020507" pitchFamily="18" charset="2"/>
                <a:buChar char=""/>
              </a:pPr>
              <a:r>
                <a:rPr lang="en-US" sz="1600" dirty="0">
                  <a:ea typeface="Calibri" panose="020F0502020204030204" pitchFamily="34" charset="0"/>
                  <a:cs typeface="Times New Roman" panose="02020603050405020304" pitchFamily="18" charset="0"/>
                </a:rPr>
                <a:t>Deliver updates faster</a:t>
              </a:r>
            </a:p>
          </p:txBody>
        </p:sp>
        <p:sp>
          <p:nvSpPr>
            <p:cNvPr id="6" name="TextBox 5">
              <a:extLst>
                <a:ext uri="{FF2B5EF4-FFF2-40B4-BE49-F238E27FC236}">
                  <a16:creationId xmlns:a16="http://schemas.microsoft.com/office/drawing/2014/main" id="{64B2EE3A-6586-470C-90A1-4669D526324A}"/>
                </a:ext>
              </a:extLst>
            </p:cNvPr>
            <p:cNvSpPr txBox="1"/>
            <p:nvPr/>
          </p:nvSpPr>
          <p:spPr>
            <a:xfrm>
              <a:off x="4880425" y="3070285"/>
              <a:ext cx="2419241" cy="830997"/>
            </a:xfrm>
            <a:prstGeom prst="rect">
              <a:avLst/>
            </a:prstGeom>
            <a:noFill/>
          </p:spPr>
          <p:txBody>
            <a:bodyPr wrap="square" rtlCol="0">
              <a:spAutoFit/>
            </a:bodyPr>
            <a:lstStyle/>
            <a:p>
              <a:r>
                <a:rPr lang="en-US" sz="2400" b="1" dirty="0">
                  <a:solidFill>
                    <a:srgbClr val="484848"/>
                  </a:solidFill>
                </a:rPr>
                <a:t>Continuous</a:t>
              </a:r>
            </a:p>
            <a:p>
              <a:r>
                <a:rPr lang="en-US" sz="2400" b="1" dirty="0">
                  <a:solidFill>
                    <a:srgbClr val="484848"/>
                  </a:solidFill>
                </a:rPr>
                <a:t>Delivery</a:t>
              </a:r>
            </a:p>
          </p:txBody>
        </p:sp>
      </p:grpSp>
      <p:grpSp>
        <p:nvGrpSpPr>
          <p:cNvPr id="8" name="Group 7">
            <a:extLst>
              <a:ext uri="{FF2B5EF4-FFF2-40B4-BE49-F238E27FC236}">
                <a16:creationId xmlns:a16="http://schemas.microsoft.com/office/drawing/2014/main" id="{F6FF549D-05E9-4368-9D98-25D6D8E81A95}"/>
              </a:ext>
            </a:extLst>
          </p:cNvPr>
          <p:cNvGrpSpPr/>
          <p:nvPr/>
        </p:nvGrpSpPr>
        <p:grpSpPr>
          <a:xfrm>
            <a:off x="3549392" y="1364760"/>
            <a:ext cx="3697224" cy="1904855"/>
            <a:chOff x="4563290" y="1165430"/>
            <a:chExt cx="3697224" cy="1904855"/>
          </a:xfrm>
        </p:grpSpPr>
        <p:pic>
          <p:nvPicPr>
            <p:cNvPr id="1026" name="Picture 2" descr="https://static.thenounproject.com/png/1909233-200.png">
              <a:extLst>
                <a:ext uri="{FF2B5EF4-FFF2-40B4-BE49-F238E27FC236}">
                  <a16:creationId xmlns:a16="http://schemas.microsoft.com/office/drawing/2014/main" id="{C001CCC7-2D7A-469D-88A3-A007553AA9F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
                      </a14:imgEffect>
                    </a14:imgLayer>
                  </a14:imgProps>
                </a:ext>
                <a:ext uri="{28A0092B-C50C-407E-A947-70E740481C1C}">
                  <a14:useLocalDpi xmlns:a14="http://schemas.microsoft.com/office/drawing/2010/main" val="0"/>
                </a:ext>
              </a:extLst>
            </a:blip>
            <a:srcRect/>
            <a:stretch>
              <a:fillRect/>
            </a:stretch>
          </p:blipFill>
          <p:spPr bwMode="auto">
            <a:xfrm>
              <a:off x="6864162" y="1165430"/>
              <a:ext cx="871008" cy="871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31E59E-4DCB-4C45-B160-6E4CAF7AD794}"/>
                </a:ext>
              </a:extLst>
            </p:cNvPr>
            <p:cNvSpPr txBox="1"/>
            <p:nvPr/>
          </p:nvSpPr>
          <p:spPr>
            <a:xfrm>
              <a:off x="4563290" y="2199277"/>
              <a:ext cx="3697224" cy="871008"/>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a typeface="Calibri" panose="020F0502020204030204" pitchFamily="34" charset="0"/>
                  <a:cs typeface="Times New Roman" panose="02020603050405020304" pitchFamily="18" charset="0"/>
                </a:rPr>
                <a:t>Manage through AWS </a:t>
              </a:r>
              <a:r>
                <a:rPr lang="en-US" sz="1600" dirty="0" err="1">
                  <a:ea typeface="Calibri" panose="020F0502020204030204" pitchFamily="34" charset="0"/>
                  <a:cs typeface="Times New Roman" panose="02020603050405020304" pitchFamily="18" charset="0"/>
                </a:rPr>
                <a:t>CodePipeline</a:t>
              </a:r>
              <a:endParaRPr lang="en-US" sz="16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ea typeface="Calibri" panose="020F0502020204030204" pitchFamily="34" charset="0"/>
                  <a:cs typeface="Times New Roman" panose="02020603050405020304" pitchFamily="18" charset="0"/>
                </a:rPr>
                <a:t>Improve developer productivity</a:t>
              </a:r>
            </a:p>
            <a:p>
              <a:pPr marL="342900" marR="0" lvl="0" indent="-342900">
                <a:lnSpc>
                  <a:spcPct val="107000"/>
                </a:lnSpc>
                <a:spcBef>
                  <a:spcPts val="0"/>
                </a:spcBef>
                <a:spcAft>
                  <a:spcPts val="800"/>
                </a:spcAft>
                <a:buFont typeface="Symbol" panose="05050102010706020507" pitchFamily="18" charset="2"/>
                <a:buChar char=""/>
              </a:pPr>
              <a:r>
                <a:rPr lang="en-US" sz="1600" dirty="0">
                  <a:ea typeface="Calibri" panose="020F0502020204030204" pitchFamily="34" charset="0"/>
                  <a:cs typeface="Times New Roman" panose="02020603050405020304" pitchFamily="18" charset="0"/>
                </a:rPr>
                <a:t>Find and address bugs quicker</a:t>
              </a:r>
            </a:p>
          </p:txBody>
        </p:sp>
        <p:sp>
          <p:nvSpPr>
            <p:cNvPr id="21" name="TextBox 20">
              <a:extLst>
                <a:ext uri="{FF2B5EF4-FFF2-40B4-BE49-F238E27FC236}">
                  <a16:creationId xmlns:a16="http://schemas.microsoft.com/office/drawing/2014/main" id="{4814DFA2-5B75-4C72-920A-5C52BFBD1020}"/>
                </a:ext>
              </a:extLst>
            </p:cNvPr>
            <p:cNvSpPr txBox="1"/>
            <p:nvPr/>
          </p:nvSpPr>
          <p:spPr>
            <a:xfrm>
              <a:off x="4881077" y="1259448"/>
              <a:ext cx="2419241" cy="830997"/>
            </a:xfrm>
            <a:prstGeom prst="rect">
              <a:avLst/>
            </a:prstGeom>
            <a:noFill/>
          </p:spPr>
          <p:txBody>
            <a:bodyPr wrap="square" rtlCol="0">
              <a:spAutoFit/>
            </a:bodyPr>
            <a:lstStyle/>
            <a:p>
              <a:r>
                <a:rPr lang="en-US" sz="2400" b="1" dirty="0">
                  <a:solidFill>
                    <a:srgbClr val="484848"/>
                  </a:solidFill>
                </a:rPr>
                <a:t>Continuous</a:t>
              </a:r>
            </a:p>
            <a:p>
              <a:r>
                <a:rPr lang="en-US" sz="2400" b="1" dirty="0">
                  <a:solidFill>
                    <a:srgbClr val="484848"/>
                  </a:solidFill>
                </a:rPr>
                <a:t>Integration</a:t>
              </a:r>
            </a:p>
          </p:txBody>
        </p:sp>
      </p:grpSp>
      <p:sp>
        <p:nvSpPr>
          <p:cNvPr id="15" name="Oval 14">
            <a:extLst>
              <a:ext uri="{FF2B5EF4-FFF2-40B4-BE49-F238E27FC236}">
                <a16:creationId xmlns:a16="http://schemas.microsoft.com/office/drawing/2014/main" id="{2A26CA6C-F397-4D2D-B154-CE0930F91538}"/>
              </a:ext>
            </a:extLst>
          </p:cNvPr>
          <p:cNvSpPr/>
          <p:nvPr/>
        </p:nvSpPr>
        <p:spPr>
          <a:xfrm>
            <a:off x="3158676"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43489C-7118-4632-AF29-060E1A1D1E96}"/>
              </a:ext>
            </a:extLst>
          </p:cNvPr>
          <p:cNvSpPr txBox="1"/>
          <p:nvPr/>
        </p:nvSpPr>
        <p:spPr>
          <a:xfrm>
            <a:off x="832509" y="3563282"/>
            <a:ext cx="2217548" cy="1200329"/>
          </a:xfrm>
          <a:prstGeom prst="rect">
            <a:avLst/>
          </a:prstGeom>
          <a:noFill/>
          <a:ln w="25400">
            <a:noFill/>
            <a:prstDash val="dash"/>
          </a:ln>
        </p:spPr>
        <p:txBody>
          <a:bodyPr wrap="square" rtlCol="0">
            <a:spAutoFit/>
          </a:bodyPr>
          <a:lstStyle/>
          <a:p>
            <a:r>
              <a:rPr lang="en-US" dirty="0"/>
              <a:t>- Static operations</a:t>
            </a:r>
            <a:br>
              <a:rPr lang="en-US" dirty="0"/>
            </a:br>
            <a:r>
              <a:rPr lang="en-US" dirty="0"/>
              <a:t>- Missed business opportunities</a:t>
            </a:r>
            <a:br>
              <a:rPr lang="en-US" dirty="0"/>
            </a:br>
            <a:r>
              <a:rPr lang="en-US" dirty="0"/>
              <a:t>- Low adoption rates</a:t>
            </a:r>
          </a:p>
        </p:txBody>
      </p:sp>
      <p:sp>
        <p:nvSpPr>
          <p:cNvPr id="18" name="Rectangle 17">
            <a:extLst>
              <a:ext uri="{FF2B5EF4-FFF2-40B4-BE49-F238E27FC236}">
                <a16:creationId xmlns:a16="http://schemas.microsoft.com/office/drawing/2014/main" id="{6A1E160E-8C44-4F28-8F41-3696F45F74A9}"/>
              </a:ext>
            </a:extLst>
          </p:cNvPr>
          <p:cNvSpPr/>
          <p:nvPr/>
        </p:nvSpPr>
        <p:spPr>
          <a:xfrm>
            <a:off x="7786513" y="4041337"/>
            <a:ext cx="4127520" cy="1462965"/>
          </a:xfrm>
          <a:prstGeom prst="rect">
            <a:avLst/>
          </a:prstGeom>
          <a:solidFill>
            <a:srgbClr val="484848">
              <a:alpha val="80000"/>
            </a:srgbClr>
          </a:solidFill>
        </p:spPr>
        <p:txBody>
          <a:bodyPr wrap="square">
            <a:spAutoFit/>
          </a:bodyPr>
          <a:lstStyle/>
          <a:p>
            <a:pPr marR="0" lvl="0">
              <a:lnSpc>
                <a:spcPct val="107000"/>
              </a:lnSpc>
              <a:spcBef>
                <a:spcPts val="0"/>
              </a:spcBef>
              <a:spcAft>
                <a:spcPts val="800"/>
              </a:spcAft>
              <a:tabLst>
                <a:tab pos="457200" algn="l"/>
              </a:tabLst>
            </a:pPr>
            <a:r>
              <a:rPr lang="en-US" sz="2000" b="1" dirty="0">
                <a:solidFill>
                  <a:schemeClr val="bg1"/>
                </a:solidFill>
                <a:ea typeface="Calibri" panose="020F0502020204030204" pitchFamily="34" charset="0"/>
                <a:cs typeface="Times New Roman" panose="02020603050405020304" pitchFamily="18" charset="0"/>
              </a:rPr>
              <a:t>Business</a:t>
            </a:r>
          </a:p>
          <a:p>
            <a:pPr marL="285750" indent="-285750">
              <a:buFont typeface="Arial" panose="020B0604020202020204" pitchFamily="34" charset="0"/>
              <a:buChar char="•"/>
            </a:pPr>
            <a:r>
              <a:rPr lang="en-US" sz="1600" dirty="0">
                <a:solidFill>
                  <a:schemeClr val="bg1"/>
                </a:solidFill>
              </a:rPr>
              <a:t>Discover new business capabilities</a:t>
            </a:r>
          </a:p>
          <a:p>
            <a:pPr marL="285750" indent="-285750">
              <a:buFont typeface="Arial" panose="020B0604020202020204" pitchFamily="34" charset="0"/>
              <a:buChar char="•"/>
            </a:pPr>
            <a:endParaRPr lang="en-US" sz="500" dirty="0">
              <a:solidFill>
                <a:schemeClr val="bg1"/>
              </a:solidFill>
            </a:endParaRPr>
          </a:p>
          <a:p>
            <a:pPr marL="285750" indent="-285750">
              <a:buFont typeface="Arial" panose="020B0604020202020204" pitchFamily="34" charset="0"/>
              <a:buChar char="•"/>
            </a:pPr>
            <a:r>
              <a:rPr lang="en-US" sz="1600" dirty="0">
                <a:solidFill>
                  <a:schemeClr val="bg1"/>
                </a:solidFill>
              </a:rPr>
              <a:t>Adapt to market trends</a:t>
            </a:r>
          </a:p>
          <a:p>
            <a:pPr marL="285750" indent="-285750">
              <a:buFont typeface="Arial" panose="020B0604020202020204" pitchFamily="34" charset="0"/>
              <a:buChar char="•"/>
            </a:pPr>
            <a:endParaRPr lang="en-US" sz="800" dirty="0">
              <a:solidFill>
                <a:schemeClr val="bg1"/>
              </a:solidFill>
            </a:endParaRPr>
          </a:p>
          <a:p>
            <a:pPr marL="285750" indent="-285750">
              <a:buFont typeface="Arial" panose="020B0604020202020204" pitchFamily="34" charset="0"/>
              <a:buChar char="•"/>
            </a:pPr>
            <a:r>
              <a:rPr lang="en-US" sz="1600" dirty="0">
                <a:solidFill>
                  <a:schemeClr val="bg1"/>
                </a:solidFill>
              </a:rPr>
              <a:t>Enable business processes with technology</a:t>
            </a:r>
          </a:p>
        </p:txBody>
      </p:sp>
      <p:sp>
        <p:nvSpPr>
          <p:cNvPr id="23" name="Rectangle 22">
            <a:extLst>
              <a:ext uri="{FF2B5EF4-FFF2-40B4-BE49-F238E27FC236}">
                <a16:creationId xmlns:a16="http://schemas.microsoft.com/office/drawing/2014/main" id="{B9382025-ED27-47DD-9C15-86FB9497CB3A}"/>
              </a:ext>
            </a:extLst>
          </p:cNvPr>
          <p:cNvSpPr/>
          <p:nvPr/>
        </p:nvSpPr>
        <p:spPr>
          <a:xfrm>
            <a:off x="3421045" y="3503580"/>
            <a:ext cx="3863453" cy="2015598"/>
          </a:xfrm>
          <a:prstGeom prst="rect">
            <a:avLst/>
          </a:prstGeom>
          <a:noFill/>
          <a:ln>
            <a:solidFill>
              <a:srgbClr val="48484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631B0D4-AD1C-475A-A782-136E1268B7C3}"/>
              </a:ext>
            </a:extLst>
          </p:cNvPr>
          <p:cNvSpPr/>
          <p:nvPr/>
        </p:nvSpPr>
        <p:spPr>
          <a:xfrm>
            <a:off x="3423545" y="1349363"/>
            <a:ext cx="3860954" cy="2015598"/>
          </a:xfrm>
          <a:prstGeom prst="rect">
            <a:avLst/>
          </a:prstGeom>
          <a:noFill/>
          <a:ln>
            <a:solidFill>
              <a:srgbClr val="48484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static.thenounproject.com/png/1058296-200.png">
            <a:extLst>
              <a:ext uri="{FF2B5EF4-FFF2-40B4-BE49-F238E27FC236}">
                <a16:creationId xmlns:a16="http://schemas.microsoft.com/office/drawing/2014/main" id="{0D8F26EF-50CB-4488-BE5F-A1583C0DE0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720" y="1742477"/>
            <a:ext cx="1012665" cy="101266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96AD799-04F6-4D9C-8FC0-4052F975E71F}"/>
              </a:ext>
            </a:extLst>
          </p:cNvPr>
          <p:cNvSpPr txBox="1"/>
          <p:nvPr/>
        </p:nvSpPr>
        <p:spPr>
          <a:xfrm>
            <a:off x="810270" y="2929380"/>
            <a:ext cx="1878564" cy="400110"/>
          </a:xfrm>
          <a:prstGeom prst="rect">
            <a:avLst/>
          </a:prstGeom>
          <a:solidFill>
            <a:srgbClr val="DB210B">
              <a:alpha val="70000"/>
            </a:srgbClr>
          </a:solidFill>
          <a:effectLst>
            <a:outerShdw blurRad="50800" dist="38100" dir="2700000" algn="tl" rotWithShape="0">
              <a:prstClr val="black">
                <a:alpha val="40000"/>
              </a:prstClr>
            </a:outerShdw>
          </a:effectLst>
        </p:spPr>
        <p:txBody>
          <a:bodyPr wrap="square" rtlCol="0">
            <a:spAutoFit/>
          </a:bodyPr>
          <a:lstStyle/>
          <a:p>
            <a:pPr algn="ctr"/>
            <a:r>
              <a:rPr lang="en-US" sz="2000" dirty="0">
                <a:solidFill>
                  <a:schemeClr val="bg1"/>
                </a:solidFill>
              </a:rPr>
              <a:t>Current Struggle</a:t>
            </a:r>
          </a:p>
        </p:txBody>
      </p:sp>
      <p:pic>
        <p:nvPicPr>
          <p:cNvPr id="26" name="Picture 12" descr="https://static.thenounproject.com/png/770647-200.png">
            <a:extLst>
              <a:ext uri="{FF2B5EF4-FFF2-40B4-BE49-F238E27FC236}">
                <a16:creationId xmlns:a16="http://schemas.microsoft.com/office/drawing/2014/main" id="{236EF521-B52B-4FCC-8D45-EF0686B3D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5698" y="3132435"/>
            <a:ext cx="645955" cy="64595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https://static.thenounproject.com/png/770647-200.png">
            <a:extLst>
              <a:ext uri="{FF2B5EF4-FFF2-40B4-BE49-F238E27FC236}">
                <a16:creationId xmlns:a16="http://schemas.microsoft.com/office/drawing/2014/main" id="{49657418-AAE8-4900-A2B5-DEAEC5B26A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4492" y="3170062"/>
            <a:ext cx="645955" cy="64595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28FE10FF-EB5E-4D1F-B9E9-5067B7DD661E}"/>
              </a:ext>
            </a:extLst>
          </p:cNvPr>
          <p:cNvSpPr/>
          <p:nvPr/>
        </p:nvSpPr>
        <p:spPr>
          <a:xfrm>
            <a:off x="611342" y="1349364"/>
            <a:ext cx="2361422" cy="4169814"/>
          </a:xfrm>
          <a:prstGeom prst="rect">
            <a:avLst/>
          </a:prstGeom>
          <a:noFill/>
          <a:ln>
            <a:solidFill>
              <a:srgbClr val="DB210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19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722BD21-E64C-45A9-98A7-E55A26BED9EE}"/>
              </a:ext>
            </a:extLst>
          </p:cNvPr>
          <p:cNvSpPr/>
          <p:nvPr/>
        </p:nvSpPr>
        <p:spPr>
          <a:xfrm>
            <a:off x="8163163" y="2012795"/>
            <a:ext cx="3395249" cy="1296988"/>
          </a:xfrm>
          <a:prstGeom prst="rect">
            <a:avLst/>
          </a:prstGeom>
          <a:solidFill>
            <a:srgbClr val="48484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A312082-5EDD-4051-A8FF-9DF34E0A0679}"/>
              </a:ext>
            </a:extLst>
          </p:cNvPr>
          <p:cNvSpPr>
            <a:spLocks noGrp="1"/>
          </p:cNvSpPr>
          <p:nvPr>
            <p:ph type="sldNum" sz="quarter" idx="12"/>
          </p:nvPr>
        </p:nvSpPr>
        <p:spPr/>
        <p:txBody>
          <a:bodyPr/>
          <a:lstStyle/>
          <a:p>
            <a:fld id="{3F10DB90-1E1A-4A52-92A3-0582B7DC5B1B}" type="slidenum">
              <a:rPr lang="en-US" smtClean="0"/>
              <a:t>13</a:t>
            </a:fld>
            <a:endParaRPr lang="en-US"/>
          </a:p>
        </p:txBody>
      </p:sp>
      <p:sp>
        <p:nvSpPr>
          <p:cNvPr id="3" name="Text Placeholder 2">
            <a:extLst>
              <a:ext uri="{FF2B5EF4-FFF2-40B4-BE49-F238E27FC236}">
                <a16:creationId xmlns:a16="http://schemas.microsoft.com/office/drawing/2014/main" id="{47E4CBDF-1FFE-4D80-AB90-B59D9970664B}"/>
              </a:ext>
            </a:extLst>
          </p:cNvPr>
          <p:cNvSpPr>
            <a:spLocks noGrp="1"/>
          </p:cNvSpPr>
          <p:nvPr>
            <p:ph type="body" sz="quarter" idx="13"/>
          </p:nvPr>
        </p:nvSpPr>
        <p:spPr>
          <a:xfrm>
            <a:off x="259729" y="292794"/>
            <a:ext cx="11731832" cy="671513"/>
          </a:xfrm>
        </p:spPr>
        <p:txBody>
          <a:bodyPr>
            <a:normAutofit fontScale="85000" lnSpcReduction="20000"/>
          </a:bodyPr>
          <a:lstStyle/>
          <a:p>
            <a:r>
              <a:rPr lang="en-US" dirty="0"/>
              <a:t>Digital Supply Network will improve customer experience with a connected community for all stakeholders  in Cummins supply network and end-to-end visibility</a:t>
            </a:r>
          </a:p>
        </p:txBody>
      </p:sp>
      <p:sp>
        <p:nvSpPr>
          <p:cNvPr id="4" name="TextBox 3">
            <a:extLst>
              <a:ext uri="{FF2B5EF4-FFF2-40B4-BE49-F238E27FC236}">
                <a16:creationId xmlns:a16="http://schemas.microsoft.com/office/drawing/2014/main" id="{0575B849-595E-4188-9822-16E5FD4DCF1B}"/>
              </a:ext>
            </a:extLst>
          </p:cNvPr>
          <p:cNvSpPr txBox="1"/>
          <p:nvPr/>
        </p:nvSpPr>
        <p:spPr>
          <a:xfrm>
            <a:off x="5216745" y="964307"/>
            <a:ext cx="6715526" cy="861774"/>
          </a:xfrm>
          <a:prstGeom prst="rect">
            <a:avLst/>
          </a:prstGeom>
          <a:noFill/>
        </p:spPr>
        <p:txBody>
          <a:bodyPr wrap="square" rtlCol="0">
            <a:spAutoFit/>
          </a:bodyPr>
          <a:lstStyle/>
          <a:p>
            <a:r>
              <a:rPr lang="en-US" i="1" dirty="0">
                <a:solidFill>
                  <a:srgbClr val="DB210B"/>
                </a:solidFill>
              </a:rPr>
              <a:t>Digital Supply Chain Network </a:t>
            </a:r>
          </a:p>
          <a:p>
            <a:r>
              <a:rPr lang="en-US" sz="1600" dirty="0"/>
              <a:t>A central platform that connects business processes, supply chain stakeholders, machines, and analytics</a:t>
            </a:r>
          </a:p>
        </p:txBody>
      </p:sp>
      <p:sp>
        <p:nvSpPr>
          <p:cNvPr id="8" name="TextBox 7">
            <a:extLst>
              <a:ext uri="{FF2B5EF4-FFF2-40B4-BE49-F238E27FC236}">
                <a16:creationId xmlns:a16="http://schemas.microsoft.com/office/drawing/2014/main" id="{873C0FC9-0B4F-42B7-A575-44C8748B476C}"/>
              </a:ext>
            </a:extLst>
          </p:cNvPr>
          <p:cNvSpPr txBox="1"/>
          <p:nvPr/>
        </p:nvSpPr>
        <p:spPr>
          <a:xfrm>
            <a:off x="931244" y="2571398"/>
            <a:ext cx="1270871" cy="400110"/>
          </a:xfrm>
          <a:prstGeom prst="rect">
            <a:avLst/>
          </a:prstGeom>
          <a:noFill/>
        </p:spPr>
        <p:txBody>
          <a:bodyPr wrap="square" rtlCol="0">
            <a:spAutoFit/>
          </a:bodyPr>
          <a:lstStyle/>
          <a:p>
            <a:r>
              <a:rPr lang="en-US" sz="2000" b="1" dirty="0">
                <a:solidFill>
                  <a:srgbClr val="DB210B"/>
                </a:solidFill>
              </a:rPr>
              <a:t>PROCESS</a:t>
            </a:r>
          </a:p>
        </p:txBody>
      </p:sp>
      <p:sp>
        <p:nvSpPr>
          <p:cNvPr id="9" name="TextBox 8">
            <a:extLst>
              <a:ext uri="{FF2B5EF4-FFF2-40B4-BE49-F238E27FC236}">
                <a16:creationId xmlns:a16="http://schemas.microsoft.com/office/drawing/2014/main" id="{37FB91D7-5083-4B78-A3C8-1BA7D5775A11}"/>
              </a:ext>
            </a:extLst>
          </p:cNvPr>
          <p:cNvSpPr txBox="1"/>
          <p:nvPr/>
        </p:nvSpPr>
        <p:spPr>
          <a:xfrm>
            <a:off x="3500858" y="2551229"/>
            <a:ext cx="1270871" cy="400110"/>
          </a:xfrm>
          <a:prstGeom prst="rect">
            <a:avLst/>
          </a:prstGeom>
          <a:noFill/>
        </p:spPr>
        <p:txBody>
          <a:bodyPr wrap="square" rtlCol="0">
            <a:spAutoFit/>
          </a:bodyPr>
          <a:lstStyle/>
          <a:p>
            <a:r>
              <a:rPr lang="en-US" sz="2000" b="1" dirty="0">
                <a:solidFill>
                  <a:srgbClr val="DB210B"/>
                </a:solidFill>
              </a:rPr>
              <a:t>PEOPLE</a:t>
            </a:r>
          </a:p>
        </p:txBody>
      </p:sp>
      <p:sp>
        <p:nvSpPr>
          <p:cNvPr id="10" name="TextBox 9">
            <a:extLst>
              <a:ext uri="{FF2B5EF4-FFF2-40B4-BE49-F238E27FC236}">
                <a16:creationId xmlns:a16="http://schemas.microsoft.com/office/drawing/2014/main" id="{072B1E40-835E-4FFA-9722-BA15421DA5EA}"/>
              </a:ext>
            </a:extLst>
          </p:cNvPr>
          <p:cNvSpPr txBox="1"/>
          <p:nvPr/>
        </p:nvSpPr>
        <p:spPr>
          <a:xfrm>
            <a:off x="3362478" y="4892931"/>
            <a:ext cx="1537754" cy="400110"/>
          </a:xfrm>
          <a:prstGeom prst="rect">
            <a:avLst/>
          </a:prstGeom>
          <a:noFill/>
        </p:spPr>
        <p:txBody>
          <a:bodyPr wrap="square" rtlCol="0">
            <a:spAutoFit/>
          </a:bodyPr>
          <a:lstStyle/>
          <a:p>
            <a:r>
              <a:rPr lang="en-US" sz="2000" b="1" dirty="0">
                <a:solidFill>
                  <a:srgbClr val="DB210B"/>
                </a:solidFill>
              </a:rPr>
              <a:t>ANALYTICS</a:t>
            </a:r>
          </a:p>
        </p:txBody>
      </p:sp>
      <p:sp>
        <p:nvSpPr>
          <p:cNvPr id="11" name="TextBox 10">
            <a:extLst>
              <a:ext uri="{FF2B5EF4-FFF2-40B4-BE49-F238E27FC236}">
                <a16:creationId xmlns:a16="http://schemas.microsoft.com/office/drawing/2014/main" id="{155A85A9-0B39-4A83-AB95-74AFAE3EC15D}"/>
              </a:ext>
            </a:extLst>
          </p:cNvPr>
          <p:cNvSpPr txBox="1"/>
          <p:nvPr/>
        </p:nvSpPr>
        <p:spPr>
          <a:xfrm>
            <a:off x="867700" y="4880643"/>
            <a:ext cx="1397958" cy="400110"/>
          </a:xfrm>
          <a:prstGeom prst="rect">
            <a:avLst/>
          </a:prstGeom>
          <a:noFill/>
        </p:spPr>
        <p:txBody>
          <a:bodyPr wrap="square" rtlCol="0">
            <a:spAutoFit/>
          </a:bodyPr>
          <a:lstStyle/>
          <a:p>
            <a:r>
              <a:rPr lang="en-US" sz="2000" b="1" dirty="0">
                <a:solidFill>
                  <a:srgbClr val="DB210B"/>
                </a:solidFill>
              </a:rPr>
              <a:t>MACHINE</a:t>
            </a:r>
          </a:p>
        </p:txBody>
      </p:sp>
      <p:pic>
        <p:nvPicPr>
          <p:cNvPr id="3074" name="Picture 2" descr="https://static.thenounproject.com/png/2021898-200.png">
            <a:extLst>
              <a:ext uri="{FF2B5EF4-FFF2-40B4-BE49-F238E27FC236}">
                <a16:creationId xmlns:a16="http://schemas.microsoft.com/office/drawing/2014/main" id="{1551E2AC-CFD4-4D5C-82AD-F80256C24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320" y="1783117"/>
            <a:ext cx="671513" cy="6715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tatic.thenounproject.com/png/2072930-200.png">
            <a:extLst>
              <a:ext uri="{FF2B5EF4-FFF2-40B4-BE49-F238E27FC236}">
                <a16:creationId xmlns:a16="http://schemas.microsoft.com/office/drawing/2014/main" id="{0732F268-2339-420F-A8BF-38957EBD8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996" y="1652460"/>
            <a:ext cx="860563" cy="86056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static.thenounproject.com/png/1470293-200.png">
            <a:extLst>
              <a:ext uri="{FF2B5EF4-FFF2-40B4-BE49-F238E27FC236}">
                <a16:creationId xmlns:a16="http://schemas.microsoft.com/office/drawing/2014/main" id="{F9688F5E-A22E-431F-8D46-B1A4997A7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320" y="4153179"/>
            <a:ext cx="672115" cy="67211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static.thenounproject.com/png/1907198-200.png">
            <a:extLst>
              <a:ext uri="{FF2B5EF4-FFF2-40B4-BE49-F238E27FC236}">
                <a16:creationId xmlns:a16="http://schemas.microsoft.com/office/drawing/2014/main" id="{DE08F3C9-CF7E-4196-BBB3-7D3D1B95E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2784" y="4048162"/>
            <a:ext cx="968299" cy="91199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4AA0E3B-15F0-4496-B991-E127F6DAFD67}"/>
              </a:ext>
            </a:extLst>
          </p:cNvPr>
          <p:cNvSpPr/>
          <p:nvPr/>
        </p:nvSpPr>
        <p:spPr>
          <a:xfrm>
            <a:off x="742121" y="1640237"/>
            <a:ext cx="1414671" cy="1325199"/>
          </a:xfrm>
          <a:prstGeom prst="rect">
            <a:avLst/>
          </a:prstGeom>
          <a:noFill/>
          <a:ln>
            <a:solidFill>
              <a:srgbClr val="DB210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6B0211-F41B-47C7-9ED9-C96B264A1222}"/>
              </a:ext>
            </a:extLst>
          </p:cNvPr>
          <p:cNvSpPr/>
          <p:nvPr/>
        </p:nvSpPr>
        <p:spPr>
          <a:xfrm>
            <a:off x="3257699" y="1640237"/>
            <a:ext cx="1414671" cy="1325199"/>
          </a:xfrm>
          <a:prstGeom prst="rect">
            <a:avLst/>
          </a:prstGeom>
          <a:noFill/>
          <a:ln>
            <a:solidFill>
              <a:srgbClr val="DB210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3B6E903-BFA4-4234-8907-25C8E4EA97E7}"/>
              </a:ext>
            </a:extLst>
          </p:cNvPr>
          <p:cNvSpPr/>
          <p:nvPr/>
        </p:nvSpPr>
        <p:spPr>
          <a:xfrm>
            <a:off x="742121" y="3961760"/>
            <a:ext cx="1414671" cy="1325199"/>
          </a:xfrm>
          <a:prstGeom prst="rect">
            <a:avLst/>
          </a:prstGeom>
          <a:noFill/>
          <a:ln>
            <a:solidFill>
              <a:srgbClr val="DB210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F8A5730-1164-4E3B-B1DA-6AA74EB78402}"/>
              </a:ext>
            </a:extLst>
          </p:cNvPr>
          <p:cNvSpPr/>
          <p:nvPr/>
        </p:nvSpPr>
        <p:spPr>
          <a:xfrm>
            <a:off x="3257698" y="3961760"/>
            <a:ext cx="1414671" cy="1325199"/>
          </a:xfrm>
          <a:prstGeom prst="rect">
            <a:avLst/>
          </a:prstGeom>
          <a:noFill/>
          <a:ln>
            <a:solidFill>
              <a:srgbClr val="DB210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DA7F7C-166E-462C-B3E0-34BD60B1A5F4}"/>
              </a:ext>
            </a:extLst>
          </p:cNvPr>
          <p:cNvSpPr/>
          <p:nvPr/>
        </p:nvSpPr>
        <p:spPr>
          <a:xfrm>
            <a:off x="2156792" y="2914292"/>
            <a:ext cx="1100906" cy="1092540"/>
          </a:xfrm>
          <a:prstGeom prst="ellipse">
            <a:avLst/>
          </a:prstGeom>
          <a:solidFill>
            <a:srgbClr val="DB2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3CE79C-FCCD-48D1-9EA0-837C1C40ADFF}"/>
              </a:ext>
            </a:extLst>
          </p:cNvPr>
          <p:cNvSpPr txBox="1"/>
          <p:nvPr/>
        </p:nvSpPr>
        <p:spPr>
          <a:xfrm>
            <a:off x="2184065" y="2994389"/>
            <a:ext cx="1046359" cy="923330"/>
          </a:xfrm>
          <a:prstGeom prst="rect">
            <a:avLst/>
          </a:prstGeom>
          <a:noFill/>
        </p:spPr>
        <p:txBody>
          <a:bodyPr wrap="square" rtlCol="0">
            <a:spAutoFit/>
          </a:bodyPr>
          <a:lstStyle/>
          <a:p>
            <a:pPr algn="ctr"/>
            <a:r>
              <a:rPr lang="en-US" dirty="0">
                <a:solidFill>
                  <a:schemeClr val="bg1"/>
                </a:solidFill>
              </a:rPr>
              <a:t>Digital Supply Network</a:t>
            </a:r>
          </a:p>
        </p:txBody>
      </p:sp>
      <p:cxnSp>
        <p:nvCxnSpPr>
          <p:cNvPr id="21" name="Straight Connector 20">
            <a:extLst>
              <a:ext uri="{FF2B5EF4-FFF2-40B4-BE49-F238E27FC236}">
                <a16:creationId xmlns:a16="http://schemas.microsoft.com/office/drawing/2014/main" id="{98442AB9-6EDC-4264-9BDA-E5500E5AA482}"/>
              </a:ext>
            </a:extLst>
          </p:cNvPr>
          <p:cNvCxnSpPr>
            <a:cxnSpLocks/>
          </p:cNvCxnSpPr>
          <p:nvPr/>
        </p:nvCxnSpPr>
        <p:spPr>
          <a:xfrm>
            <a:off x="1524485" y="2994389"/>
            <a:ext cx="0" cy="929040"/>
          </a:xfrm>
          <a:prstGeom prst="line">
            <a:avLst/>
          </a:prstGeom>
          <a:ln w="15875">
            <a:solidFill>
              <a:srgbClr val="DB210B"/>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991568D-469A-4BB2-98E8-C333FE823980}"/>
              </a:ext>
            </a:extLst>
          </p:cNvPr>
          <p:cNvCxnSpPr>
            <a:cxnSpLocks/>
          </p:cNvCxnSpPr>
          <p:nvPr/>
        </p:nvCxnSpPr>
        <p:spPr>
          <a:xfrm>
            <a:off x="4016870" y="2988679"/>
            <a:ext cx="0" cy="929040"/>
          </a:xfrm>
          <a:prstGeom prst="line">
            <a:avLst/>
          </a:prstGeom>
          <a:ln w="15875">
            <a:solidFill>
              <a:srgbClr val="DB210B"/>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CE2D9EA-1F8F-4F7B-BFF1-D9995B321869}"/>
              </a:ext>
            </a:extLst>
          </p:cNvPr>
          <p:cNvCxnSpPr>
            <a:cxnSpLocks/>
          </p:cNvCxnSpPr>
          <p:nvPr/>
        </p:nvCxnSpPr>
        <p:spPr>
          <a:xfrm flipH="1">
            <a:off x="2194141" y="4716903"/>
            <a:ext cx="1036283" cy="0"/>
          </a:xfrm>
          <a:prstGeom prst="line">
            <a:avLst/>
          </a:prstGeom>
          <a:ln w="15875">
            <a:solidFill>
              <a:srgbClr val="DB210B"/>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9E2E7C-23B0-488E-98A6-D9095B3F34C4}"/>
              </a:ext>
            </a:extLst>
          </p:cNvPr>
          <p:cNvCxnSpPr>
            <a:cxnSpLocks/>
          </p:cNvCxnSpPr>
          <p:nvPr/>
        </p:nvCxnSpPr>
        <p:spPr>
          <a:xfrm flipH="1">
            <a:off x="2217162" y="2295053"/>
            <a:ext cx="1036283" cy="0"/>
          </a:xfrm>
          <a:prstGeom prst="line">
            <a:avLst/>
          </a:prstGeom>
          <a:ln w="15875">
            <a:solidFill>
              <a:srgbClr val="DB210B"/>
            </a:solidFill>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405533F-C822-4E7E-9B9B-163CBB963433}"/>
              </a:ext>
            </a:extLst>
          </p:cNvPr>
          <p:cNvSpPr/>
          <p:nvPr/>
        </p:nvSpPr>
        <p:spPr>
          <a:xfrm>
            <a:off x="5323371" y="2011689"/>
            <a:ext cx="2782956" cy="3422375"/>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30470F-5C5D-4CD2-AA1C-19E07B2F2F76}"/>
              </a:ext>
            </a:extLst>
          </p:cNvPr>
          <p:cNvSpPr txBox="1"/>
          <p:nvPr/>
        </p:nvSpPr>
        <p:spPr>
          <a:xfrm>
            <a:off x="5524521" y="1887637"/>
            <a:ext cx="987426" cy="338554"/>
          </a:xfrm>
          <a:prstGeom prst="rect">
            <a:avLst/>
          </a:prstGeom>
          <a:solidFill>
            <a:schemeClr val="bg1"/>
          </a:solidFill>
          <a:ln w="25400">
            <a:solidFill>
              <a:srgbClr val="484848"/>
            </a:solidFill>
          </a:ln>
        </p:spPr>
        <p:txBody>
          <a:bodyPr wrap="square" rtlCol="0">
            <a:spAutoFit/>
          </a:bodyPr>
          <a:lstStyle/>
          <a:p>
            <a:pPr algn="ctr"/>
            <a:r>
              <a:rPr lang="en-US" sz="1600" dirty="0"/>
              <a:t>Benefits</a:t>
            </a:r>
          </a:p>
        </p:txBody>
      </p:sp>
      <p:sp>
        <p:nvSpPr>
          <p:cNvPr id="26" name="TextBox 25">
            <a:extLst>
              <a:ext uri="{FF2B5EF4-FFF2-40B4-BE49-F238E27FC236}">
                <a16:creationId xmlns:a16="http://schemas.microsoft.com/office/drawing/2014/main" id="{9990C7F4-AC77-4B71-A536-5C9F32030585}"/>
              </a:ext>
            </a:extLst>
          </p:cNvPr>
          <p:cNvSpPr txBox="1"/>
          <p:nvPr/>
        </p:nvSpPr>
        <p:spPr>
          <a:xfrm>
            <a:off x="5339446" y="2395109"/>
            <a:ext cx="2782956" cy="2862322"/>
          </a:xfrm>
          <a:prstGeom prst="rect">
            <a:avLst/>
          </a:prstGeom>
          <a:noFill/>
        </p:spPr>
        <p:txBody>
          <a:bodyPr wrap="square" rtlCol="0">
            <a:spAutoFit/>
          </a:bodyPr>
          <a:lstStyle/>
          <a:p>
            <a:pPr marL="342900" indent="-342900">
              <a:buAutoNum type="arabicPeriod"/>
            </a:pPr>
            <a:r>
              <a:rPr lang="en-US" u="sng" dirty="0">
                <a:solidFill>
                  <a:schemeClr val="bg1"/>
                </a:solidFill>
              </a:rPr>
              <a:t>End-to-end visibility</a:t>
            </a:r>
          </a:p>
          <a:p>
            <a:pPr lvl="1"/>
            <a:r>
              <a:rPr lang="en-US" sz="1200" dirty="0">
                <a:solidFill>
                  <a:schemeClr val="bg1"/>
                </a:solidFill>
              </a:rPr>
              <a:t>Synchronized schedule, tracking material flow dynamically</a:t>
            </a:r>
          </a:p>
          <a:p>
            <a:pPr marL="342900" indent="-342900">
              <a:buAutoNum type="arabicPeriod"/>
            </a:pPr>
            <a:r>
              <a:rPr lang="en-US" u="sng" dirty="0">
                <a:solidFill>
                  <a:schemeClr val="bg1"/>
                </a:solidFill>
              </a:rPr>
              <a:t>Connected community</a:t>
            </a:r>
          </a:p>
          <a:p>
            <a:pPr lvl="1"/>
            <a:r>
              <a:rPr lang="en-US" sz="1200" dirty="0">
                <a:solidFill>
                  <a:schemeClr val="bg1"/>
                </a:solidFill>
              </a:rPr>
              <a:t>Sharing information, data synchronicity </a:t>
            </a:r>
          </a:p>
          <a:p>
            <a:pPr marL="342900" indent="-342900">
              <a:buAutoNum type="arabicPeriod"/>
            </a:pPr>
            <a:r>
              <a:rPr lang="en-US" u="sng" dirty="0">
                <a:solidFill>
                  <a:schemeClr val="bg1"/>
                </a:solidFill>
              </a:rPr>
              <a:t>Holistic decision making</a:t>
            </a:r>
          </a:p>
          <a:p>
            <a:pPr lvl="1"/>
            <a:r>
              <a:rPr lang="en-US" sz="1200" dirty="0">
                <a:solidFill>
                  <a:schemeClr val="bg1"/>
                </a:solidFill>
              </a:rPr>
              <a:t>Understanding trade-offs involved, fact-based decision making</a:t>
            </a:r>
          </a:p>
          <a:p>
            <a:pPr marL="342900" indent="-342900">
              <a:buAutoNum type="arabicPeriod"/>
            </a:pPr>
            <a:r>
              <a:rPr lang="en-US" u="sng" dirty="0">
                <a:solidFill>
                  <a:schemeClr val="bg1"/>
                </a:solidFill>
              </a:rPr>
              <a:t>Improved analytics</a:t>
            </a:r>
          </a:p>
          <a:p>
            <a:pPr lvl="1"/>
            <a:r>
              <a:rPr lang="en-US" sz="1200" dirty="0">
                <a:solidFill>
                  <a:schemeClr val="bg1"/>
                </a:solidFill>
              </a:rPr>
              <a:t>Solves issues in demand forecasting, supplier-specific issues, commodity volatility </a:t>
            </a:r>
          </a:p>
        </p:txBody>
      </p:sp>
      <p:sp>
        <p:nvSpPr>
          <p:cNvPr id="27" name="TextBox 26">
            <a:extLst>
              <a:ext uri="{FF2B5EF4-FFF2-40B4-BE49-F238E27FC236}">
                <a16:creationId xmlns:a16="http://schemas.microsoft.com/office/drawing/2014/main" id="{A2645A1B-5C75-47DD-BB37-836C4FCCDB92}"/>
              </a:ext>
            </a:extLst>
          </p:cNvPr>
          <p:cNvSpPr txBox="1"/>
          <p:nvPr/>
        </p:nvSpPr>
        <p:spPr>
          <a:xfrm>
            <a:off x="8135989" y="2240221"/>
            <a:ext cx="3449596" cy="1015663"/>
          </a:xfrm>
          <a:prstGeom prst="rect">
            <a:avLst/>
          </a:prstGeom>
          <a:noFill/>
        </p:spPr>
        <p:txBody>
          <a:bodyPr wrap="square" rtlCol="0">
            <a:spAutoFit/>
          </a:bodyPr>
          <a:lstStyle/>
          <a:p>
            <a:pPr marL="285750" indent="-285750">
              <a:buFontTx/>
              <a:buChar char="-"/>
            </a:pPr>
            <a:r>
              <a:rPr lang="en-US" sz="1200" dirty="0">
                <a:solidFill>
                  <a:schemeClr val="bg1"/>
                </a:solidFill>
              </a:rPr>
              <a:t>Internet of Things to measure performance in real time</a:t>
            </a:r>
          </a:p>
          <a:p>
            <a:pPr marL="285750" indent="-285750">
              <a:buFontTx/>
              <a:buChar char="-"/>
            </a:pPr>
            <a:r>
              <a:rPr lang="en-US" sz="1200" dirty="0">
                <a:solidFill>
                  <a:schemeClr val="bg1"/>
                </a:solidFill>
              </a:rPr>
              <a:t>Analytics to predict failure and automate process </a:t>
            </a:r>
          </a:p>
          <a:p>
            <a:pPr marL="285750" indent="-285750">
              <a:buFontTx/>
              <a:buChar char="-"/>
            </a:pPr>
            <a:r>
              <a:rPr lang="en-US" sz="1200" dirty="0">
                <a:solidFill>
                  <a:schemeClr val="bg1"/>
                </a:solidFill>
              </a:rPr>
              <a:t>APIs to share data with partner eco system</a:t>
            </a:r>
          </a:p>
        </p:txBody>
      </p:sp>
      <p:sp>
        <p:nvSpPr>
          <p:cNvPr id="38" name="TextBox 37">
            <a:extLst>
              <a:ext uri="{FF2B5EF4-FFF2-40B4-BE49-F238E27FC236}">
                <a16:creationId xmlns:a16="http://schemas.microsoft.com/office/drawing/2014/main" id="{A0556F44-ABC2-420D-918C-FD5F62E0B7AB}"/>
              </a:ext>
            </a:extLst>
          </p:cNvPr>
          <p:cNvSpPr txBox="1"/>
          <p:nvPr/>
        </p:nvSpPr>
        <p:spPr>
          <a:xfrm>
            <a:off x="8531955" y="1943986"/>
            <a:ext cx="987426" cy="338554"/>
          </a:xfrm>
          <a:prstGeom prst="rect">
            <a:avLst/>
          </a:prstGeom>
          <a:solidFill>
            <a:schemeClr val="bg1"/>
          </a:solidFill>
          <a:ln w="25400">
            <a:solidFill>
              <a:srgbClr val="484848"/>
            </a:solidFill>
          </a:ln>
        </p:spPr>
        <p:txBody>
          <a:bodyPr wrap="square" rtlCol="0">
            <a:spAutoFit/>
          </a:bodyPr>
          <a:lstStyle/>
          <a:p>
            <a:pPr algn="ctr"/>
            <a:r>
              <a:rPr lang="en-US" sz="1600" dirty="0"/>
              <a:t>Enablers</a:t>
            </a:r>
          </a:p>
        </p:txBody>
      </p:sp>
      <p:sp>
        <p:nvSpPr>
          <p:cNvPr id="40" name="Rectangle 39">
            <a:extLst>
              <a:ext uri="{FF2B5EF4-FFF2-40B4-BE49-F238E27FC236}">
                <a16:creationId xmlns:a16="http://schemas.microsoft.com/office/drawing/2014/main" id="{1AE28AFA-310C-4EA1-A382-4031BFB0BF93}"/>
              </a:ext>
            </a:extLst>
          </p:cNvPr>
          <p:cNvSpPr/>
          <p:nvPr/>
        </p:nvSpPr>
        <p:spPr bwMode="gray">
          <a:xfrm>
            <a:off x="8153400" y="3378592"/>
            <a:ext cx="3449596" cy="2054428"/>
          </a:xfrm>
          <a:prstGeom prst="rect">
            <a:avLst/>
          </a:prstGeom>
          <a:noFill/>
          <a:ln w="12700" algn="ctr">
            <a:solidFill>
              <a:srgbClr val="484848"/>
            </a:solidFill>
            <a:prstDash val="dash"/>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0" i="0" u="none" strike="noStrike" kern="1200" cap="none" spc="0" normalizeH="0" baseline="0" noProof="0" dirty="0">
                <a:ln>
                  <a:noFill/>
                </a:ln>
                <a:solidFill>
                  <a:srgbClr val="484848"/>
                </a:solidFill>
                <a:effectLst/>
                <a:uLnTx/>
                <a:uFillTx/>
                <a:latin typeface="+mj-lt"/>
                <a:ea typeface="+mn-ea"/>
                <a:cs typeface="+mn-cs"/>
              </a:rPr>
              <a:t>Steps to Digital Supply Network</a:t>
            </a:r>
            <a:endParaRPr kumimoji="0" lang="en-US" sz="1400" b="0" i="0" u="none" strike="noStrike" kern="1200" cap="none" spc="0" normalizeH="0" baseline="0" noProof="0" dirty="0">
              <a:ln>
                <a:noFill/>
              </a:ln>
              <a:solidFill>
                <a:srgbClr val="484848"/>
              </a:solidFill>
              <a:effectLst/>
              <a:uLnTx/>
              <a:uFillTx/>
              <a:latin typeface="+mj-lt"/>
              <a:ea typeface="+mn-ea"/>
              <a:cs typeface="+mn-cs"/>
            </a:endParaRPr>
          </a:p>
        </p:txBody>
      </p:sp>
      <p:sp>
        <p:nvSpPr>
          <p:cNvPr id="41" name="Rectangle 40">
            <a:extLst>
              <a:ext uri="{FF2B5EF4-FFF2-40B4-BE49-F238E27FC236}">
                <a16:creationId xmlns:a16="http://schemas.microsoft.com/office/drawing/2014/main" id="{80E06FE5-9A03-49CB-8697-B540314B1860}"/>
              </a:ext>
            </a:extLst>
          </p:cNvPr>
          <p:cNvSpPr/>
          <p:nvPr/>
        </p:nvSpPr>
        <p:spPr bwMode="gray">
          <a:xfrm>
            <a:off x="8694196" y="3993510"/>
            <a:ext cx="2859898" cy="246752"/>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i="0" u="none" strike="noStrike" kern="1200" cap="none" spc="0" normalizeH="0" baseline="0" noProof="0" dirty="0">
                <a:ln>
                  <a:noFill/>
                </a:ln>
                <a:solidFill>
                  <a:prstClr val="black"/>
                </a:solidFill>
                <a:effectLst/>
                <a:uLnTx/>
                <a:uFillTx/>
                <a:latin typeface="+mj-lt"/>
              </a:rPr>
              <a:t>Confirm Cummins’ digita</a:t>
            </a:r>
            <a:r>
              <a:rPr lang="en-US" sz="1200" noProof="0" dirty="0">
                <a:solidFill>
                  <a:prstClr val="black"/>
                </a:solidFill>
                <a:latin typeface="+mj-lt"/>
              </a:rPr>
              <a:t>l</a:t>
            </a:r>
            <a:r>
              <a:rPr lang="en-US" sz="1200" dirty="0">
                <a:solidFill>
                  <a:prstClr val="black"/>
                </a:solidFill>
                <a:latin typeface="+mj-lt"/>
              </a:rPr>
              <a:t> vision </a:t>
            </a:r>
            <a:endParaRPr kumimoji="0" lang="en-US" sz="1200" i="0" u="none" strike="noStrike" kern="1200" cap="none" spc="0" normalizeH="0" baseline="0" noProof="0" dirty="0">
              <a:ln>
                <a:noFill/>
              </a:ln>
              <a:solidFill>
                <a:prstClr val="black"/>
              </a:solidFill>
              <a:effectLst/>
              <a:uLnTx/>
              <a:uFillTx/>
              <a:latin typeface="+mj-lt"/>
            </a:endParaRPr>
          </a:p>
        </p:txBody>
      </p:sp>
      <p:sp>
        <p:nvSpPr>
          <p:cNvPr id="42" name="Rectangle 41">
            <a:extLst>
              <a:ext uri="{FF2B5EF4-FFF2-40B4-BE49-F238E27FC236}">
                <a16:creationId xmlns:a16="http://schemas.microsoft.com/office/drawing/2014/main" id="{8AE513D6-CC11-485D-A6B6-9E1D69D3E62E}"/>
              </a:ext>
            </a:extLst>
          </p:cNvPr>
          <p:cNvSpPr/>
          <p:nvPr/>
        </p:nvSpPr>
        <p:spPr bwMode="gray">
          <a:xfrm>
            <a:off x="8694196" y="4261667"/>
            <a:ext cx="2859898" cy="246752"/>
          </a:xfrm>
          <a:prstGeom prst="rect">
            <a:avLst/>
          </a:prstGeom>
          <a:solidFill>
            <a:srgbClr val="E8E8E8"/>
          </a:solidFill>
          <a:ln w="19050" algn="ctr">
            <a:noFill/>
            <a:miter lim="800000"/>
            <a:headEnd/>
            <a:tailEnd/>
          </a:ln>
        </p:spPr>
        <p:txBody>
          <a:bodyPr wrap="square" lIns="88900" tIns="88900" rIns="88900" bIns="88900" rtlCol="0" anchor="ctr"/>
          <a:lstStyle/>
          <a:p>
            <a:pPr lvl="0" algn="ctr" defTabSz="1219170">
              <a:lnSpc>
                <a:spcPct val="106000"/>
              </a:lnSpc>
              <a:defRPr/>
            </a:pPr>
            <a:r>
              <a:rPr lang="en-US" sz="1200" dirty="0"/>
              <a:t>Align SC Model to the digital vision</a:t>
            </a:r>
            <a:endParaRPr lang="en-US" sz="1200" dirty="0">
              <a:solidFill>
                <a:prstClr val="black"/>
              </a:solidFill>
            </a:endParaRPr>
          </a:p>
        </p:txBody>
      </p:sp>
      <p:sp>
        <p:nvSpPr>
          <p:cNvPr id="43" name="Rectangle 42">
            <a:extLst>
              <a:ext uri="{FF2B5EF4-FFF2-40B4-BE49-F238E27FC236}">
                <a16:creationId xmlns:a16="http://schemas.microsoft.com/office/drawing/2014/main" id="{5DC54AE2-7CDA-4FD1-A59F-0E26C2A9F2FD}"/>
              </a:ext>
            </a:extLst>
          </p:cNvPr>
          <p:cNvSpPr/>
          <p:nvPr/>
        </p:nvSpPr>
        <p:spPr bwMode="gray">
          <a:xfrm>
            <a:off x="8694196" y="4578979"/>
            <a:ext cx="2859898" cy="246752"/>
          </a:xfrm>
          <a:prstGeom prst="rect">
            <a:avLst/>
          </a:prstGeom>
          <a:solidFill>
            <a:srgbClr val="E8E8E8"/>
          </a:solidFill>
          <a:ln w="19050" algn="ctr">
            <a:noFill/>
            <a:miter lim="800000"/>
            <a:headEnd/>
            <a:tailEnd/>
          </a:ln>
        </p:spPr>
        <p:txBody>
          <a:bodyPr wrap="square" lIns="88900" tIns="88900" rIns="88900" bIns="88900" rtlCol="0" anchor="ctr"/>
          <a:lstStyle/>
          <a:p>
            <a:pPr lvl="0" algn="ctr" defTabSz="1219170">
              <a:lnSpc>
                <a:spcPct val="106000"/>
              </a:lnSpc>
              <a:defRPr/>
            </a:pPr>
            <a:r>
              <a:rPr lang="en-US" sz="1200" dirty="0"/>
              <a:t>Establish a digital record of physical SC</a:t>
            </a:r>
            <a:endParaRPr lang="en-US" sz="1200" dirty="0">
              <a:solidFill>
                <a:prstClr val="black"/>
              </a:solidFill>
            </a:endParaRPr>
          </a:p>
        </p:txBody>
      </p:sp>
      <p:sp>
        <p:nvSpPr>
          <p:cNvPr id="44" name="Rectangle 43">
            <a:extLst>
              <a:ext uri="{FF2B5EF4-FFF2-40B4-BE49-F238E27FC236}">
                <a16:creationId xmlns:a16="http://schemas.microsoft.com/office/drawing/2014/main" id="{A2BE844B-1943-4A5C-B2C0-3B26785E6760}"/>
              </a:ext>
            </a:extLst>
          </p:cNvPr>
          <p:cNvSpPr/>
          <p:nvPr/>
        </p:nvSpPr>
        <p:spPr bwMode="gray">
          <a:xfrm>
            <a:off x="8694792" y="4864174"/>
            <a:ext cx="2864908" cy="246752"/>
          </a:xfrm>
          <a:prstGeom prst="rect">
            <a:avLst/>
          </a:prstGeom>
          <a:solidFill>
            <a:srgbClr val="E8E8E8"/>
          </a:solidFill>
          <a:ln w="19050" algn="ctr">
            <a:noFill/>
            <a:miter lim="800000"/>
            <a:headEnd/>
            <a:tailEnd/>
          </a:ln>
        </p:spPr>
        <p:txBody>
          <a:bodyPr wrap="square" lIns="88900" tIns="88900" rIns="88900" bIns="88900" rtlCol="0" anchor="ctr"/>
          <a:lstStyle/>
          <a:p>
            <a:pPr lvl="0" algn="ctr" defTabSz="1219170">
              <a:lnSpc>
                <a:spcPct val="106000"/>
              </a:lnSpc>
              <a:defRPr/>
            </a:pPr>
            <a:r>
              <a:rPr lang="en-US" sz="1200" dirty="0"/>
              <a:t>Deploy SC technology </a:t>
            </a:r>
            <a:endParaRPr lang="en-US" sz="1200" dirty="0">
              <a:solidFill>
                <a:prstClr val="black"/>
              </a:solidFill>
            </a:endParaRPr>
          </a:p>
        </p:txBody>
      </p:sp>
      <p:sp>
        <p:nvSpPr>
          <p:cNvPr id="45" name="Rectangle 44">
            <a:extLst>
              <a:ext uri="{FF2B5EF4-FFF2-40B4-BE49-F238E27FC236}">
                <a16:creationId xmlns:a16="http://schemas.microsoft.com/office/drawing/2014/main" id="{C5B72962-A442-43A0-8085-C1EBA8C5F07F}"/>
              </a:ext>
            </a:extLst>
          </p:cNvPr>
          <p:cNvSpPr/>
          <p:nvPr/>
        </p:nvSpPr>
        <p:spPr bwMode="gray">
          <a:xfrm>
            <a:off x="8700160" y="5141164"/>
            <a:ext cx="2859898" cy="246752"/>
          </a:xfrm>
          <a:prstGeom prst="rect">
            <a:avLst/>
          </a:prstGeom>
          <a:solidFill>
            <a:srgbClr val="E8E8E8"/>
          </a:solidFill>
          <a:ln w="19050" algn="ctr">
            <a:noFill/>
            <a:miter lim="800000"/>
            <a:headEnd/>
            <a:tailEnd/>
          </a:ln>
        </p:spPr>
        <p:txBody>
          <a:bodyPr wrap="square" lIns="88900" tIns="88900" rIns="88900" bIns="88900" rtlCol="0" anchor="ctr"/>
          <a:lstStyle/>
          <a:p>
            <a:pPr lvl="0" algn="ctr" defTabSz="1219170">
              <a:lnSpc>
                <a:spcPct val="106000"/>
              </a:lnSpc>
              <a:defRPr/>
            </a:pPr>
            <a:r>
              <a:rPr lang="en-US" sz="1200" dirty="0"/>
              <a:t>Apply technology to translate decisions </a:t>
            </a:r>
            <a:endParaRPr kumimoji="0" lang="en-US" sz="1200" i="0" u="none" strike="noStrike" kern="1200" cap="none" spc="0" normalizeH="0" baseline="0" noProof="0" dirty="0">
              <a:ln>
                <a:noFill/>
              </a:ln>
              <a:solidFill>
                <a:prstClr val="black"/>
              </a:solidFill>
              <a:effectLst/>
              <a:uLnTx/>
              <a:uFillTx/>
              <a:latin typeface="+mj-lt"/>
            </a:endParaRPr>
          </a:p>
        </p:txBody>
      </p:sp>
      <p:sp>
        <p:nvSpPr>
          <p:cNvPr id="46" name="Rectangle 45">
            <a:extLst>
              <a:ext uri="{FF2B5EF4-FFF2-40B4-BE49-F238E27FC236}">
                <a16:creationId xmlns:a16="http://schemas.microsoft.com/office/drawing/2014/main" id="{B9D59290-131D-44D9-91BB-534CDA027A2F}"/>
              </a:ext>
            </a:extLst>
          </p:cNvPr>
          <p:cNvSpPr/>
          <p:nvPr/>
        </p:nvSpPr>
        <p:spPr bwMode="gray">
          <a:xfrm>
            <a:off x="8195208" y="3993510"/>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01</a:t>
            </a:r>
          </a:p>
        </p:txBody>
      </p:sp>
      <p:sp>
        <p:nvSpPr>
          <p:cNvPr id="47" name="Rectangle 46">
            <a:extLst>
              <a:ext uri="{FF2B5EF4-FFF2-40B4-BE49-F238E27FC236}">
                <a16:creationId xmlns:a16="http://schemas.microsoft.com/office/drawing/2014/main" id="{C4173D51-F9EA-4205-B5E9-1E1E6CCDD620}"/>
              </a:ext>
            </a:extLst>
          </p:cNvPr>
          <p:cNvSpPr/>
          <p:nvPr/>
        </p:nvSpPr>
        <p:spPr bwMode="gray">
          <a:xfrm>
            <a:off x="8191099" y="4261666"/>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02</a:t>
            </a:r>
          </a:p>
        </p:txBody>
      </p:sp>
      <p:sp>
        <p:nvSpPr>
          <p:cNvPr id="48" name="Rectangle 47">
            <a:extLst>
              <a:ext uri="{FF2B5EF4-FFF2-40B4-BE49-F238E27FC236}">
                <a16:creationId xmlns:a16="http://schemas.microsoft.com/office/drawing/2014/main" id="{B976C4D4-0907-460C-B07A-9F115628544E}"/>
              </a:ext>
            </a:extLst>
          </p:cNvPr>
          <p:cNvSpPr/>
          <p:nvPr/>
        </p:nvSpPr>
        <p:spPr bwMode="gray">
          <a:xfrm>
            <a:off x="8191099" y="4578979"/>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03</a:t>
            </a:r>
          </a:p>
        </p:txBody>
      </p:sp>
      <p:sp>
        <p:nvSpPr>
          <p:cNvPr id="49" name="Rectangle 48">
            <a:extLst>
              <a:ext uri="{FF2B5EF4-FFF2-40B4-BE49-F238E27FC236}">
                <a16:creationId xmlns:a16="http://schemas.microsoft.com/office/drawing/2014/main" id="{304310CA-397D-4D90-AEEC-6D2BA10815C9}"/>
              </a:ext>
            </a:extLst>
          </p:cNvPr>
          <p:cNvSpPr/>
          <p:nvPr/>
        </p:nvSpPr>
        <p:spPr bwMode="gray">
          <a:xfrm>
            <a:off x="8191099" y="5141164"/>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05</a:t>
            </a:r>
          </a:p>
        </p:txBody>
      </p:sp>
      <p:sp>
        <p:nvSpPr>
          <p:cNvPr id="50" name="Rectangle 49">
            <a:extLst>
              <a:ext uri="{FF2B5EF4-FFF2-40B4-BE49-F238E27FC236}">
                <a16:creationId xmlns:a16="http://schemas.microsoft.com/office/drawing/2014/main" id="{749F65BD-8F31-4697-A774-71FFE0ABA803}"/>
              </a:ext>
            </a:extLst>
          </p:cNvPr>
          <p:cNvSpPr/>
          <p:nvPr/>
        </p:nvSpPr>
        <p:spPr bwMode="gray">
          <a:xfrm>
            <a:off x="8191099" y="4864174"/>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lang="en-US" sz="1200" dirty="0">
                <a:solidFill>
                  <a:prstClr val="black"/>
                </a:solidFill>
                <a:latin typeface="+mj-lt"/>
              </a:rPr>
              <a:t>04</a:t>
            </a:r>
            <a:endParaRPr kumimoji="0" lang="en-US"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5" name="Date Placeholder 4">
            <a:extLst>
              <a:ext uri="{FF2B5EF4-FFF2-40B4-BE49-F238E27FC236}">
                <a16:creationId xmlns:a16="http://schemas.microsoft.com/office/drawing/2014/main" id="{B479A980-7C05-4768-8BC5-BEDDE2DDDAA4}"/>
              </a:ext>
            </a:extLst>
          </p:cNvPr>
          <p:cNvSpPr>
            <a:spLocks noGrp="1"/>
          </p:cNvSpPr>
          <p:nvPr>
            <p:ph type="dt" sz="half" idx="10"/>
          </p:nvPr>
        </p:nvSpPr>
        <p:spPr/>
        <p:txBody>
          <a:bodyPr/>
          <a:lstStyle/>
          <a:p>
            <a:r>
              <a:rPr lang="en-US"/>
              <a:t>12/13/2018</a:t>
            </a:r>
            <a:endParaRPr lang="en-US" dirty="0"/>
          </a:p>
        </p:txBody>
      </p:sp>
      <p:sp>
        <p:nvSpPr>
          <p:cNvPr id="6" name="Footer Placeholder 5">
            <a:extLst>
              <a:ext uri="{FF2B5EF4-FFF2-40B4-BE49-F238E27FC236}">
                <a16:creationId xmlns:a16="http://schemas.microsoft.com/office/drawing/2014/main" id="{88C636B2-8B35-4BC8-8EDF-3AFE26AF3519}"/>
              </a:ext>
            </a:extLst>
          </p:cNvPr>
          <p:cNvSpPr>
            <a:spLocks noGrp="1"/>
          </p:cNvSpPr>
          <p:nvPr>
            <p:ph type="ftr" sz="quarter" idx="11"/>
          </p:nvPr>
        </p:nvSpPr>
        <p:spPr/>
        <p:txBody>
          <a:bodyPr/>
          <a:lstStyle/>
          <a:p>
            <a:r>
              <a:rPr lang="en-US"/>
              <a:t>Digitizing Cummins</a:t>
            </a:r>
            <a:endParaRPr lang="en-US" dirty="0"/>
          </a:p>
        </p:txBody>
      </p:sp>
      <p:sp>
        <p:nvSpPr>
          <p:cNvPr id="51" name="Oval 50">
            <a:extLst>
              <a:ext uri="{FF2B5EF4-FFF2-40B4-BE49-F238E27FC236}">
                <a16:creationId xmlns:a16="http://schemas.microsoft.com/office/drawing/2014/main" id="{2A26CA6C-F397-4D2D-B154-CE0930F91538}"/>
              </a:ext>
            </a:extLst>
          </p:cNvPr>
          <p:cNvSpPr/>
          <p:nvPr/>
        </p:nvSpPr>
        <p:spPr>
          <a:xfrm>
            <a:off x="3158676"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930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6E96F0-DAFA-4D02-93A5-8BAD7BFD3FDC}"/>
              </a:ext>
            </a:extLst>
          </p:cNvPr>
          <p:cNvSpPr>
            <a:spLocks noGrp="1"/>
          </p:cNvSpPr>
          <p:nvPr>
            <p:ph type="sldNum" sz="quarter" idx="12"/>
          </p:nvPr>
        </p:nvSpPr>
        <p:spPr/>
        <p:txBody>
          <a:bodyPr/>
          <a:lstStyle/>
          <a:p>
            <a:fld id="{3F10DB90-1E1A-4A52-92A3-0582B7DC5B1B}" type="slidenum">
              <a:rPr lang="en-US" smtClean="0"/>
              <a:t>14</a:t>
            </a:fld>
            <a:endParaRPr lang="en-US"/>
          </a:p>
        </p:txBody>
      </p:sp>
      <p:sp>
        <p:nvSpPr>
          <p:cNvPr id="3" name="Text Placeholder 2">
            <a:extLst>
              <a:ext uri="{FF2B5EF4-FFF2-40B4-BE49-F238E27FC236}">
                <a16:creationId xmlns:a16="http://schemas.microsoft.com/office/drawing/2014/main" id="{E580228B-C4D2-4EC5-8EB5-41FC07C06A19}"/>
              </a:ext>
            </a:extLst>
          </p:cNvPr>
          <p:cNvSpPr>
            <a:spLocks noGrp="1"/>
          </p:cNvSpPr>
          <p:nvPr>
            <p:ph type="body" sz="quarter" idx="13"/>
          </p:nvPr>
        </p:nvSpPr>
        <p:spPr>
          <a:xfrm>
            <a:off x="65260" y="262978"/>
            <a:ext cx="12126740" cy="671513"/>
          </a:xfrm>
        </p:spPr>
        <p:txBody>
          <a:bodyPr>
            <a:normAutofit fontScale="92500" lnSpcReduction="20000"/>
          </a:bodyPr>
          <a:lstStyle/>
          <a:p>
            <a:r>
              <a:rPr lang="en-US" dirty="0"/>
              <a:t>Implementing digital twins will support DSN and enhance analytics capabilities to advance customer experience to next level.</a:t>
            </a:r>
          </a:p>
        </p:txBody>
      </p:sp>
      <p:pic>
        <p:nvPicPr>
          <p:cNvPr id="4098" name="Picture 2" descr="Image result for engine manufacture">
            <a:extLst>
              <a:ext uri="{FF2B5EF4-FFF2-40B4-BE49-F238E27FC236}">
                <a16:creationId xmlns:a16="http://schemas.microsoft.com/office/drawing/2014/main" id="{42E4A380-EE8F-4410-B62D-E6664FC386B1}"/>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446029" y="1552067"/>
            <a:ext cx="3018179" cy="1697726"/>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pic>
        <p:nvPicPr>
          <p:cNvPr id="6" name="Picture 2" descr="Image result for engine manufacture">
            <a:extLst>
              <a:ext uri="{FF2B5EF4-FFF2-40B4-BE49-F238E27FC236}">
                <a16:creationId xmlns:a16="http://schemas.microsoft.com/office/drawing/2014/main" id="{183FF2C8-9C1F-4D3C-B464-7BFCD7AC576D}"/>
              </a:ext>
            </a:extLst>
          </p:cNvPr>
          <p:cNvPicPr>
            <a:picLocks noChangeAspect="1" noChangeArrowheads="1"/>
          </p:cNvPicPr>
          <p:nvPr/>
        </p:nvPicPr>
        <p:blipFill>
          <a:blip r:embed="rId3" cstate="hqprint">
            <a:extLst>
              <a:ext uri="{BEBA8EAE-BF5A-486C-A8C5-ECC9F3942E4B}">
                <a14:imgProps xmlns:a14="http://schemas.microsoft.com/office/drawing/2010/main">
                  <a14:imgLayer r:embed="rId4">
                    <a14:imgEffect>
                      <a14:artisticGlowEdges/>
                    </a14:imgEffect>
                    <a14:imgEffect>
                      <a14:colorTemperature colorTemp="2972"/>
                    </a14:imgEffect>
                  </a14:imgLayer>
                </a14:imgProps>
              </a:ext>
              <a:ext uri="{28A0092B-C50C-407E-A947-70E740481C1C}">
                <a14:useLocalDpi xmlns:a14="http://schemas.microsoft.com/office/drawing/2010/main" val="0"/>
              </a:ext>
            </a:extLst>
          </a:blip>
          <a:srcRect/>
          <a:stretch>
            <a:fillRect/>
          </a:stretch>
        </p:blipFill>
        <p:spPr bwMode="auto">
          <a:xfrm>
            <a:off x="4455614" y="3838539"/>
            <a:ext cx="2953928" cy="1661584"/>
          </a:xfrm>
          <a:prstGeom prst="rect">
            <a:avLst/>
          </a:prstGeom>
          <a:noFill/>
          <a:scene3d>
            <a:camera prst="perspectiveAbove"/>
            <a:lightRig rig="threePt" dir="t"/>
          </a:scene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324E7E-DC5C-4574-BE98-35D65E8C8E70}"/>
              </a:ext>
            </a:extLst>
          </p:cNvPr>
          <p:cNvSpPr txBox="1"/>
          <p:nvPr/>
        </p:nvSpPr>
        <p:spPr>
          <a:xfrm>
            <a:off x="4098159" y="1036156"/>
            <a:ext cx="3454402" cy="584775"/>
          </a:xfrm>
          <a:prstGeom prst="rect">
            <a:avLst/>
          </a:prstGeom>
          <a:noFill/>
        </p:spPr>
        <p:txBody>
          <a:bodyPr wrap="square" rtlCol="0">
            <a:spAutoFit/>
          </a:bodyPr>
          <a:lstStyle/>
          <a:p>
            <a:pPr algn="ctr"/>
            <a:r>
              <a:rPr lang="en-US" sz="1600" dirty="0"/>
              <a:t>Cummins Products and </a:t>
            </a:r>
          </a:p>
          <a:p>
            <a:pPr algn="ctr"/>
            <a:r>
              <a:rPr lang="en-US" sz="1600" dirty="0"/>
              <a:t>Manufacturing Facilities</a:t>
            </a:r>
          </a:p>
        </p:txBody>
      </p:sp>
      <p:sp>
        <p:nvSpPr>
          <p:cNvPr id="7" name="TextBox 6">
            <a:extLst>
              <a:ext uri="{FF2B5EF4-FFF2-40B4-BE49-F238E27FC236}">
                <a16:creationId xmlns:a16="http://schemas.microsoft.com/office/drawing/2014/main" id="{2F581BD2-E1E8-4D64-8823-FA87919B4FB4}"/>
              </a:ext>
            </a:extLst>
          </p:cNvPr>
          <p:cNvSpPr txBox="1"/>
          <p:nvPr/>
        </p:nvSpPr>
        <p:spPr>
          <a:xfrm>
            <a:off x="5261947" y="5551775"/>
            <a:ext cx="1873526" cy="369332"/>
          </a:xfrm>
          <a:prstGeom prst="rect">
            <a:avLst/>
          </a:prstGeom>
          <a:noFill/>
        </p:spPr>
        <p:txBody>
          <a:bodyPr wrap="square" rtlCol="0">
            <a:spAutoFit/>
          </a:bodyPr>
          <a:lstStyle/>
          <a:p>
            <a:r>
              <a:rPr lang="en-US" b="1" dirty="0">
                <a:solidFill>
                  <a:srgbClr val="DB210B"/>
                </a:solidFill>
              </a:rPr>
              <a:t>Digital Twins</a:t>
            </a:r>
          </a:p>
        </p:txBody>
      </p:sp>
      <p:pic>
        <p:nvPicPr>
          <p:cNvPr id="4102" name="Picture 6" descr="https://static.thenounproject.com/png/1700162-200.png">
            <a:extLst>
              <a:ext uri="{FF2B5EF4-FFF2-40B4-BE49-F238E27FC236}">
                <a16:creationId xmlns:a16="http://schemas.microsoft.com/office/drawing/2014/main" id="{0A19D7FB-2F14-4168-946C-9C9439510A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348"/>
          <a:stretch/>
        </p:blipFill>
        <p:spPr bwMode="auto">
          <a:xfrm>
            <a:off x="4028346" y="3082644"/>
            <a:ext cx="438996" cy="9616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static.thenounproject.com/png/1700162-200.png">
            <a:extLst>
              <a:ext uri="{FF2B5EF4-FFF2-40B4-BE49-F238E27FC236}">
                <a16:creationId xmlns:a16="http://schemas.microsoft.com/office/drawing/2014/main" id="{D9B4C441-E1D5-422E-9908-DD80010C64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14" t="783" r="-783" b="-783"/>
          <a:stretch/>
        </p:blipFill>
        <p:spPr bwMode="auto">
          <a:xfrm>
            <a:off x="7404572" y="2988432"/>
            <a:ext cx="437323" cy="11251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sight machine">
            <a:extLst>
              <a:ext uri="{FF2B5EF4-FFF2-40B4-BE49-F238E27FC236}">
                <a16:creationId xmlns:a16="http://schemas.microsoft.com/office/drawing/2014/main" id="{6E6F8015-75B0-4046-980E-AFC4E42353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4184" y="3265377"/>
            <a:ext cx="1715933" cy="6210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A9F0904-312B-4229-AA54-69ED9DBD08A1}"/>
              </a:ext>
            </a:extLst>
          </p:cNvPr>
          <p:cNvSpPr txBox="1"/>
          <p:nvPr/>
        </p:nvSpPr>
        <p:spPr>
          <a:xfrm>
            <a:off x="367568" y="1141941"/>
            <a:ext cx="3488812" cy="1107996"/>
          </a:xfrm>
          <a:prstGeom prst="rect">
            <a:avLst/>
          </a:prstGeom>
          <a:noFill/>
          <a:ln>
            <a:solidFill>
              <a:srgbClr val="484848"/>
            </a:solidFill>
            <a:prstDash val="dash"/>
          </a:ln>
        </p:spPr>
        <p:txBody>
          <a:bodyPr wrap="square" rtlCol="0">
            <a:spAutoFit/>
          </a:bodyPr>
          <a:lstStyle/>
          <a:p>
            <a:r>
              <a:rPr lang="en-US" i="1" dirty="0">
                <a:solidFill>
                  <a:srgbClr val="DB210B"/>
                </a:solidFill>
              </a:rPr>
              <a:t>Digital Twin</a:t>
            </a:r>
            <a:endParaRPr lang="en-US" sz="1600" i="1" dirty="0">
              <a:solidFill>
                <a:srgbClr val="DB210B"/>
              </a:solidFill>
            </a:endParaRPr>
          </a:p>
          <a:p>
            <a:r>
              <a:rPr lang="en-US" sz="1600" dirty="0"/>
              <a:t>Digital replica of physical assets, people, process, systems and devices that can be used for various purposes</a:t>
            </a:r>
          </a:p>
        </p:txBody>
      </p:sp>
      <p:sp>
        <p:nvSpPr>
          <p:cNvPr id="18" name="TextBox 17">
            <a:extLst>
              <a:ext uri="{FF2B5EF4-FFF2-40B4-BE49-F238E27FC236}">
                <a16:creationId xmlns:a16="http://schemas.microsoft.com/office/drawing/2014/main" id="{2328C05C-DD0B-4296-9DBE-38E437C58942}"/>
              </a:ext>
            </a:extLst>
          </p:cNvPr>
          <p:cNvSpPr txBox="1"/>
          <p:nvPr/>
        </p:nvSpPr>
        <p:spPr>
          <a:xfrm>
            <a:off x="949859" y="2400930"/>
            <a:ext cx="2900225" cy="738664"/>
          </a:xfrm>
          <a:prstGeom prst="rect">
            <a:avLst/>
          </a:prstGeom>
          <a:noFill/>
        </p:spPr>
        <p:txBody>
          <a:bodyPr wrap="square" rtlCol="0">
            <a:spAutoFit/>
          </a:bodyPr>
          <a:lstStyle/>
          <a:p>
            <a:r>
              <a:rPr lang="en-US" b="1" dirty="0"/>
              <a:t>Acquire</a:t>
            </a:r>
          </a:p>
          <a:p>
            <a:pPr marL="171450" indent="-171450">
              <a:buFontTx/>
              <a:buChar char="-"/>
            </a:pPr>
            <a:r>
              <a:rPr lang="en-US" sz="1200" dirty="0"/>
              <a:t>Pull data from MDM and condition for API input</a:t>
            </a:r>
          </a:p>
        </p:txBody>
      </p:sp>
      <p:sp>
        <p:nvSpPr>
          <p:cNvPr id="21" name="TextBox 20">
            <a:extLst>
              <a:ext uri="{FF2B5EF4-FFF2-40B4-BE49-F238E27FC236}">
                <a16:creationId xmlns:a16="http://schemas.microsoft.com/office/drawing/2014/main" id="{221D3806-290E-42E7-A9F7-E7D5AC7B4BF3}"/>
              </a:ext>
            </a:extLst>
          </p:cNvPr>
          <p:cNvSpPr txBox="1"/>
          <p:nvPr/>
        </p:nvSpPr>
        <p:spPr>
          <a:xfrm>
            <a:off x="953539" y="3384755"/>
            <a:ext cx="3307762" cy="1107996"/>
          </a:xfrm>
          <a:prstGeom prst="rect">
            <a:avLst/>
          </a:prstGeom>
          <a:noFill/>
        </p:spPr>
        <p:txBody>
          <a:bodyPr wrap="square" rtlCol="0">
            <a:spAutoFit/>
          </a:bodyPr>
          <a:lstStyle/>
          <a:p>
            <a:r>
              <a:rPr lang="en-US" b="1" dirty="0"/>
              <a:t>Analyze</a:t>
            </a:r>
            <a:endParaRPr lang="en-US" sz="1200" b="1" dirty="0"/>
          </a:p>
          <a:p>
            <a:pPr marL="285750" indent="-285750">
              <a:buFontTx/>
              <a:buChar char="-"/>
            </a:pPr>
            <a:r>
              <a:rPr lang="en-US" sz="1200" dirty="0"/>
              <a:t>Contextualize process and product data  </a:t>
            </a:r>
          </a:p>
          <a:p>
            <a:pPr marL="285750" indent="-285750">
              <a:buFontTx/>
              <a:buChar char="-"/>
            </a:pPr>
            <a:r>
              <a:rPr lang="en-US" sz="1200" dirty="0"/>
              <a:t>Generate a digital twin to mirror manufacturing production and customer products</a:t>
            </a:r>
            <a:endParaRPr lang="en-US" sz="1600" dirty="0"/>
          </a:p>
        </p:txBody>
      </p:sp>
      <p:sp>
        <p:nvSpPr>
          <p:cNvPr id="24" name="TextBox 23">
            <a:extLst>
              <a:ext uri="{FF2B5EF4-FFF2-40B4-BE49-F238E27FC236}">
                <a16:creationId xmlns:a16="http://schemas.microsoft.com/office/drawing/2014/main" id="{FD066FB9-D8E8-46C0-89DD-982EE5A6CD62}"/>
              </a:ext>
            </a:extLst>
          </p:cNvPr>
          <p:cNvSpPr txBox="1"/>
          <p:nvPr/>
        </p:nvSpPr>
        <p:spPr>
          <a:xfrm>
            <a:off x="949577" y="4661678"/>
            <a:ext cx="3073684" cy="1107996"/>
          </a:xfrm>
          <a:prstGeom prst="rect">
            <a:avLst/>
          </a:prstGeom>
          <a:noFill/>
        </p:spPr>
        <p:txBody>
          <a:bodyPr wrap="square" rtlCol="0">
            <a:spAutoFit/>
          </a:bodyPr>
          <a:lstStyle/>
          <a:p>
            <a:r>
              <a:rPr lang="en-US" b="1" dirty="0"/>
              <a:t>Visualize</a:t>
            </a:r>
          </a:p>
          <a:p>
            <a:pPr marL="285750" indent="-285750">
              <a:buFontTx/>
              <a:buChar char="-"/>
            </a:pPr>
            <a:r>
              <a:rPr lang="en-US" sz="1200" dirty="0"/>
              <a:t>Provide real time visibility for every machine, product, and supply chain drivers with dashboards, </a:t>
            </a:r>
          </a:p>
          <a:p>
            <a:pPr marL="285750" indent="-285750">
              <a:buFontTx/>
              <a:buChar char="-"/>
            </a:pPr>
            <a:r>
              <a:rPr lang="en-US" sz="1200" dirty="0"/>
              <a:t>enabling digital supply network </a:t>
            </a:r>
          </a:p>
        </p:txBody>
      </p:sp>
      <p:sp>
        <p:nvSpPr>
          <p:cNvPr id="4" name="Date Placeholder 3">
            <a:extLst>
              <a:ext uri="{FF2B5EF4-FFF2-40B4-BE49-F238E27FC236}">
                <a16:creationId xmlns:a16="http://schemas.microsoft.com/office/drawing/2014/main" id="{DC27998E-B87F-4FED-B06F-4E2D4FB03811}"/>
              </a:ext>
            </a:extLst>
          </p:cNvPr>
          <p:cNvSpPr>
            <a:spLocks noGrp="1"/>
          </p:cNvSpPr>
          <p:nvPr>
            <p:ph type="dt" sz="half" idx="10"/>
          </p:nvPr>
        </p:nvSpPr>
        <p:spPr/>
        <p:txBody>
          <a:bodyPr/>
          <a:lstStyle/>
          <a:p>
            <a:r>
              <a:rPr lang="en-US"/>
              <a:t>12/13/2018</a:t>
            </a:r>
            <a:endParaRPr lang="en-US" dirty="0"/>
          </a:p>
        </p:txBody>
      </p:sp>
      <p:sp>
        <p:nvSpPr>
          <p:cNvPr id="8" name="Footer Placeholder 7">
            <a:extLst>
              <a:ext uri="{FF2B5EF4-FFF2-40B4-BE49-F238E27FC236}">
                <a16:creationId xmlns:a16="http://schemas.microsoft.com/office/drawing/2014/main" id="{751C9F72-315C-4920-9334-7954412145BA}"/>
              </a:ext>
            </a:extLst>
          </p:cNvPr>
          <p:cNvSpPr>
            <a:spLocks noGrp="1"/>
          </p:cNvSpPr>
          <p:nvPr>
            <p:ph type="ftr" sz="quarter" idx="11"/>
          </p:nvPr>
        </p:nvSpPr>
        <p:spPr/>
        <p:txBody>
          <a:bodyPr/>
          <a:lstStyle/>
          <a:p>
            <a:r>
              <a:rPr lang="en-US"/>
              <a:t>Digitizing Cummins</a:t>
            </a:r>
            <a:endParaRPr lang="en-US" dirty="0"/>
          </a:p>
        </p:txBody>
      </p:sp>
      <p:sp>
        <p:nvSpPr>
          <p:cNvPr id="9" name="Rectangle 8">
            <a:extLst>
              <a:ext uri="{FF2B5EF4-FFF2-40B4-BE49-F238E27FC236}">
                <a16:creationId xmlns:a16="http://schemas.microsoft.com/office/drawing/2014/main" id="{F32540D1-9651-42DE-A264-99F4567ECA78}"/>
              </a:ext>
            </a:extLst>
          </p:cNvPr>
          <p:cNvSpPr/>
          <p:nvPr/>
        </p:nvSpPr>
        <p:spPr>
          <a:xfrm>
            <a:off x="8153400" y="1259958"/>
            <a:ext cx="3200400" cy="4332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50D486C-F0CA-4C28-A1D5-D520EF5801D1}"/>
              </a:ext>
            </a:extLst>
          </p:cNvPr>
          <p:cNvSpPr txBox="1"/>
          <p:nvPr/>
        </p:nvSpPr>
        <p:spPr>
          <a:xfrm>
            <a:off x="8527312" y="1419447"/>
            <a:ext cx="2488018" cy="923330"/>
          </a:xfrm>
          <a:prstGeom prst="rect">
            <a:avLst/>
          </a:prstGeom>
          <a:noFill/>
        </p:spPr>
        <p:txBody>
          <a:bodyPr wrap="square" rtlCol="0">
            <a:spAutoFit/>
          </a:bodyPr>
          <a:lstStyle/>
          <a:p>
            <a:r>
              <a:rPr lang="en-US" dirty="0"/>
              <a:t>Why digital twins</a:t>
            </a:r>
          </a:p>
          <a:p>
            <a:r>
              <a:rPr lang="en-US" dirty="0"/>
              <a:t>Why sight machine</a:t>
            </a:r>
          </a:p>
          <a:p>
            <a:r>
              <a:rPr lang="en-US" dirty="0"/>
              <a:t>Include product cycle</a:t>
            </a:r>
          </a:p>
        </p:txBody>
      </p:sp>
      <p:sp>
        <p:nvSpPr>
          <p:cNvPr id="25" name="TextBox 24">
            <a:extLst>
              <a:ext uri="{FF2B5EF4-FFF2-40B4-BE49-F238E27FC236}">
                <a16:creationId xmlns:a16="http://schemas.microsoft.com/office/drawing/2014/main" id="{5CE7D757-B848-4DF9-8D6D-105DB0E771A7}"/>
              </a:ext>
            </a:extLst>
          </p:cNvPr>
          <p:cNvSpPr txBox="1"/>
          <p:nvPr/>
        </p:nvSpPr>
        <p:spPr>
          <a:xfrm>
            <a:off x="367567" y="2497116"/>
            <a:ext cx="337930" cy="461665"/>
          </a:xfrm>
          <a:prstGeom prst="rect">
            <a:avLst/>
          </a:prstGeom>
          <a:solidFill>
            <a:schemeClr val="bg1"/>
          </a:solidFill>
          <a:ln w="25400">
            <a:noFill/>
          </a:ln>
        </p:spPr>
        <p:txBody>
          <a:bodyPr wrap="square" rtlCol="0">
            <a:spAutoFit/>
          </a:bodyPr>
          <a:lstStyle/>
          <a:p>
            <a:r>
              <a:rPr lang="en-US" sz="2400" b="1" i="1" dirty="0">
                <a:solidFill>
                  <a:srgbClr val="DB210B"/>
                </a:solidFill>
              </a:rPr>
              <a:t>1</a:t>
            </a:r>
          </a:p>
        </p:txBody>
      </p:sp>
      <p:sp>
        <p:nvSpPr>
          <p:cNvPr id="26" name="TextBox 25">
            <a:extLst>
              <a:ext uri="{FF2B5EF4-FFF2-40B4-BE49-F238E27FC236}">
                <a16:creationId xmlns:a16="http://schemas.microsoft.com/office/drawing/2014/main" id="{236DC1A3-1FB6-49BE-819A-915245FBFB82}"/>
              </a:ext>
            </a:extLst>
          </p:cNvPr>
          <p:cNvSpPr txBox="1"/>
          <p:nvPr/>
        </p:nvSpPr>
        <p:spPr>
          <a:xfrm>
            <a:off x="372538" y="3618684"/>
            <a:ext cx="337930" cy="461665"/>
          </a:xfrm>
          <a:prstGeom prst="rect">
            <a:avLst/>
          </a:prstGeom>
          <a:solidFill>
            <a:schemeClr val="bg1"/>
          </a:solidFill>
          <a:ln w="25400">
            <a:noFill/>
          </a:ln>
        </p:spPr>
        <p:txBody>
          <a:bodyPr wrap="square" rtlCol="0">
            <a:spAutoFit/>
          </a:bodyPr>
          <a:lstStyle/>
          <a:p>
            <a:r>
              <a:rPr lang="en-US" sz="2400" b="1" i="1" dirty="0">
                <a:solidFill>
                  <a:srgbClr val="DB210B"/>
                </a:solidFill>
              </a:rPr>
              <a:t>2</a:t>
            </a:r>
          </a:p>
        </p:txBody>
      </p:sp>
      <p:sp>
        <p:nvSpPr>
          <p:cNvPr id="27" name="TextBox 26">
            <a:extLst>
              <a:ext uri="{FF2B5EF4-FFF2-40B4-BE49-F238E27FC236}">
                <a16:creationId xmlns:a16="http://schemas.microsoft.com/office/drawing/2014/main" id="{E59B2F22-532D-4A93-B8FF-84086D7C1AB3}"/>
              </a:ext>
            </a:extLst>
          </p:cNvPr>
          <p:cNvSpPr txBox="1"/>
          <p:nvPr/>
        </p:nvSpPr>
        <p:spPr>
          <a:xfrm>
            <a:off x="377506" y="4740925"/>
            <a:ext cx="337930" cy="461665"/>
          </a:xfrm>
          <a:prstGeom prst="rect">
            <a:avLst/>
          </a:prstGeom>
          <a:solidFill>
            <a:schemeClr val="bg1"/>
          </a:solidFill>
          <a:ln w="25400">
            <a:noFill/>
          </a:ln>
        </p:spPr>
        <p:txBody>
          <a:bodyPr wrap="square" rtlCol="0">
            <a:spAutoFit/>
          </a:bodyPr>
          <a:lstStyle/>
          <a:p>
            <a:r>
              <a:rPr lang="en-US" sz="2400" b="1" i="1" dirty="0">
                <a:solidFill>
                  <a:srgbClr val="DB210B"/>
                </a:solidFill>
              </a:rPr>
              <a:t>3</a:t>
            </a:r>
          </a:p>
        </p:txBody>
      </p:sp>
      <p:sp>
        <p:nvSpPr>
          <p:cNvPr id="28" name="Oval 27">
            <a:extLst>
              <a:ext uri="{FF2B5EF4-FFF2-40B4-BE49-F238E27FC236}">
                <a16:creationId xmlns:a16="http://schemas.microsoft.com/office/drawing/2014/main" id="{E73F0A14-8D45-43EA-98FF-72AD7354FC99}"/>
              </a:ext>
            </a:extLst>
          </p:cNvPr>
          <p:cNvSpPr/>
          <p:nvPr/>
        </p:nvSpPr>
        <p:spPr>
          <a:xfrm>
            <a:off x="312902" y="2497116"/>
            <a:ext cx="457200" cy="457200"/>
          </a:xfrm>
          <a:prstGeom prst="ellipse">
            <a:avLst/>
          </a:prstGeom>
          <a:noFill/>
          <a:ln w="25400">
            <a:solidFill>
              <a:srgbClr val="DB21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B210B"/>
              </a:solidFill>
            </a:endParaRPr>
          </a:p>
        </p:txBody>
      </p:sp>
      <p:sp>
        <p:nvSpPr>
          <p:cNvPr id="29" name="Oval 28">
            <a:extLst>
              <a:ext uri="{FF2B5EF4-FFF2-40B4-BE49-F238E27FC236}">
                <a16:creationId xmlns:a16="http://schemas.microsoft.com/office/drawing/2014/main" id="{86549936-EB02-43C4-8366-CB64F04D98A7}"/>
              </a:ext>
            </a:extLst>
          </p:cNvPr>
          <p:cNvSpPr/>
          <p:nvPr/>
        </p:nvSpPr>
        <p:spPr>
          <a:xfrm>
            <a:off x="312902" y="3601400"/>
            <a:ext cx="457200" cy="457200"/>
          </a:xfrm>
          <a:prstGeom prst="ellipse">
            <a:avLst/>
          </a:prstGeom>
          <a:noFill/>
          <a:ln w="25400">
            <a:solidFill>
              <a:srgbClr val="DB21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B210B"/>
              </a:solidFill>
            </a:endParaRPr>
          </a:p>
        </p:txBody>
      </p:sp>
      <p:sp>
        <p:nvSpPr>
          <p:cNvPr id="30" name="Oval 29">
            <a:extLst>
              <a:ext uri="{FF2B5EF4-FFF2-40B4-BE49-F238E27FC236}">
                <a16:creationId xmlns:a16="http://schemas.microsoft.com/office/drawing/2014/main" id="{88815A1A-5190-4C53-8FFC-700E32F5EE6C}"/>
              </a:ext>
            </a:extLst>
          </p:cNvPr>
          <p:cNvSpPr/>
          <p:nvPr/>
        </p:nvSpPr>
        <p:spPr>
          <a:xfrm>
            <a:off x="312902" y="4722968"/>
            <a:ext cx="457200" cy="457200"/>
          </a:xfrm>
          <a:prstGeom prst="ellipse">
            <a:avLst/>
          </a:prstGeom>
          <a:noFill/>
          <a:ln w="25400">
            <a:solidFill>
              <a:srgbClr val="DB21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B210B"/>
              </a:solidFill>
            </a:endParaRPr>
          </a:p>
        </p:txBody>
      </p:sp>
      <p:sp>
        <p:nvSpPr>
          <p:cNvPr id="31" name="Oval 30">
            <a:extLst>
              <a:ext uri="{FF2B5EF4-FFF2-40B4-BE49-F238E27FC236}">
                <a16:creationId xmlns:a16="http://schemas.microsoft.com/office/drawing/2014/main" id="{2A26CA6C-F397-4D2D-B154-CE0930F91538}"/>
              </a:ext>
            </a:extLst>
          </p:cNvPr>
          <p:cNvSpPr/>
          <p:nvPr/>
        </p:nvSpPr>
        <p:spPr>
          <a:xfrm>
            <a:off x="3158676"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037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9EA38-33EF-4BE9-A90D-7B0A5D156097}"/>
              </a:ext>
            </a:extLst>
          </p:cNvPr>
          <p:cNvSpPr>
            <a:spLocks noGrp="1"/>
          </p:cNvSpPr>
          <p:nvPr>
            <p:ph type="sldNum" sz="quarter" idx="12"/>
          </p:nvPr>
        </p:nvSpPr>
        <p:spPr/>
        <p:txBody>
          <a:bodyPr/>
          <a:lstStyle/>
          <a:p>
            <a:fld id="{3F10DB90-1E1A-4A52-92A3-0582B7DC5B1B}" type="slidenum">
              <a:rPr lang="en-US" smtClean="0"/>
              <a:t>15</a:t>
            </a:fld>
            <a:endParaRPr lang="en-US"/>
          </a:p>
        </p:txBody>
      </p:sp>
      <p:sp>
        <p:nvSpPr>
          <p:cNvPr id="3" name="Text Placeholder 2">
            <a:extLst>
              <a:ext uri="{FF2B5EF4-FFF2-40B4-BE49-F238E27FC236}">
                <a16:creationId xmlns:a16="http://schemas.microsoft.com/office/drawing/2014/main" id="{3862D429-6329-4233-B436-2BB0F3B86473}"/>
              </a:ext>
            </a:extLst>
          </p:cNvPr>
          <p:cNvSpPr>
            <a:spLocks noGrp="1"/>
          </p:cNvSpPr>
          <p:nvPr>
            <p:ph type="body" sz="quarter" idx="13"/>
          </p:nvPr>
        </p:nvSpPr>
        <p:spPr/>
        <p:txBody>
          <a:bodyPr/>
          <a:lstStyle/>
          <a:p>
            <a:r>
              <a:rPr lang="en-US" dirty="0"/>
              <a:t>Digital Supply Network – Proof of Concept</a:t>
            </a:r>
          </a:p>
        </p:txBody>
      </p:sp>
      <p:sp>
        <p:nvSpPr>
          <p:cNvPr id="4" name="Date Placeholder 3">
            <a:extLst>
              <a:ext uri="{FF2B5EF4-FFF2-40B4-BE49-F238E27FC236}">
                <a16:creationId xmlns:a16="http://schemas.microsoft.com/office/drawing/2014/main" id="{B0965EAB-7927-4C5C-898C-D3F61DD01302}"/>
              </a:ext>
            </a:extLst>
          </p:cNvPr>
          <p:cNvSpPr>
            <a:spLocks noGrp="1"/>
          </p:cNvSpPr>
          <p:nvPr>
            <p:ph type="dt" sz="half" idx="10"/>
          </p:nvPr>
        </p:nvSpPr>
        <p:spPr/>
        <p:txBody>
          <a:bodyPr/>
          <a:lstStyle/>
          <a:p>
            <a:r>
              <a:rPr lang="en-US"/>
              <a:t>12/13/2018</a:t>
            </a:r>
            <a:endParaRPr lang="en-US" dirty="0"/>
          </a:p>
        </p:txBody>
      </p:sp>
      <p:sp>
        <p:nvSpPr>
          <p:cNvPr id="5" name="Footer Placeholder 4">
            <a:extLst>
              <a:ext uri="{FF2B5EF4-FFF2-40B4-BE49-F238E27FC236}">
                <a16:creationId xmlns:a16="http://schemas.microsoft.com/office/drawing/2014/main" id="{D0EA5469-2257-48A7-8773-23ECEC5A98FF}"/>
              </a:ext>
            </a:extLst>
          </p:cNvPr>
          <p:cNvSpPr>
            <a:spLocks noGrp="1"/>
          </p:cNvSpPr>
          <p:nvPr>
            <p:ph type="ftr" sz="quarter" idx="11"/>
          </p:nvPr>
        </p:nvSpPr>
        <p:spPr/>
        <p:txBody>
          <a:bodyPr/>
          <a:lstStyle/>
          <a:p>
            <a:r>
              <a:rPr lang="en-US"/>
              <a:t>Digitizing Cummins</a:t>
            </a:r>
            <a:endParaRPr lang="en-US" dirty="0"/>
          </a:p>
        </p:txBody>
      </p:sp>
      <p:sp>
        <p:nvSpPr>
          <p:cNvPr id="9" name="Oval 8">
            <a:extLst>
              <a:ext uri="{FF2B5EF4-FFF2-40B4-BE49-F238E27FC236}">
                <a16:creationId xmlns:a16="http://schemas.microsoft.com/office/drawing/2014/main" id="{2A26CA6C-F397-4D2D-B154-CE0930F91538}"/>
              </a:ext>
            </a:extLst>
          </p:cNvPr>
          <p:cNvSpPr/>
          <p:nvPr/>
        </p:nvSpPr>
        <p:spPr>
          <a:xfrm>
            <a:off x="3158676"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utoShape 4" descr="https://mail.iu.edu/owa/service.svc/s/GetFileAttachment?id=AAMkADBiN2RjZThhLTAyMmItNGY4Zi04NTFlLWFmMDJiYjM4MTcwNQBGAAAAAABTC4DgxREiQ6hJezDc82p9BwBRriiWnTr1QIbRIdVVimdMAAAAAAEMAABRriiWnTr1QIbRIdVVimdMAACKReATAAABEgAQAIBl1K2pVRRIqpJaMI7ZAF0%3D&amp;X-OWA-CANARY=pimlRf_kqE-xgbpjTDqtOGy7lRKsX9YII4MiyqrNX16VSLTkGsd8nYpqtsLdbFsDBT0GW94hFIQ.">
            <a:extLst>
              <a:ext uri="{FF2B5EF4-FFF2-40B4-BE49-F238E27FC236}">
                <a16:creationId xmlns:a16="http://schemas.microsoft.com/office/drawing/2014/main" id="{DBECC8BF-2022-4797-A2CE-8E61AC42C1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https://mail.iu.edu/owa/service.svc/s/GetFileAttachment?id=AAMkADBiN2RjZThhLTAyMmItNGY4Zi04NTFlLWFmMDJiYjM4MTcwNQBGAAAAAABTC4DgxREiQ6hJezDc82p9BwBRriiWnTr1QIbRIdVVimdMAAAAAAEMAABRriiWnTr1QIbRIdVVimdMAACKReATAAABEgAQAIBl1K2pVRRIqpJaMI7ZAF0%3D&amp;X-OWA-CANARY=pimlRf_kqE-xgbpjTDqtOGy7lRKsX9YII4MiyqrNX16VSLTkGsd8nYpqtsLdbFsDBT0GW94hFIQ.">
            <a:extLst>
              <a:ext uri="{FF2B5EF4-FFF2-40B4-BE49-F238E27FC236}">
                <a16:creationId xmlns:a16="http://schemas.microsoft.com/office/drawing/2014/main" id="{3E532D96-521D-479F-B354-308CF710104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hlinkClick r:id="rId2"/>
            <a:extLst>
              <a:ext uri="{FF2B5EF4-FFF2-40B4-BE49-F238E27FC236}">
                <a16:creationId xmlns:a16="http://schemas.microsoft.com/office/drawing/2014/main" id="{B5BEB642-4E48-42F8-BF87-4A9457117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350" y="1163053"/>
            <a:ext cx="8327300" cy="4097946"/>
          </a:xfrm>
          <a:prstGeom prst="rect">
            <a:avLst/>
          </a:prstGeom>
        </p:spPr>
      </p:pic>
      <p:sp>
        <p:nvSpPr>
          <p:cNvPr id="14" name="TextBox 13">
            <a:extLst>
              <a:ext uri="{FF2B5EF4-FFF2-40B4-BE49-F238E27FC236}">
                <a16:creationId xmlns:a16="http://schemas.microsoft.com/office/drawing/2014/main" id="{84EC1CB6-167E-4218-90A2-03ACF4C1AEDE}"/>
              </a:ext>
            </a:extLst>
          </p:cNvPr>
          <p:cNvSpPr txBox="1"/>
          <p:nvPr/>
        </p:nvSpPr>
        <p:spPr>
          <a:xfrm>
            <a:off x="9922546" y="4633118"/>
            <a:ext cx="1729522" cy="1061829"/>
          </a:xfrm>
          <a:prstGeom prst="rect">
            <a:avLst/>
          </a:prstGeom>
          <a:noFill/>
        </p:spPr>
        <p:txBody>
          <a:bodyPr wrap="square" rtlCol="0">
            <a:spAutoFit/>
          </a:bodyPr>
          <a:lstStyle/>
          <a:p>
            <a:r>
              <a:rPr lang="en-US" sz="1050" dirty="0">
                <a:hlinkClick r:id="rId2"/>
              </a:rPr>
              <a:t>http://ec2-35-166-59-91.us-west-2.compute.amazonaws.com/index.html</a:t>
            </a:r>
            <a:endParaRPr lang="en-US" sz="1050" dirty="0"/>
          </a:p>
          <a:p>
            <a:r>
              <a:rPr lang="en-US" sz="1050" dirty="0"/>
              <a:t> </a:t>
            </a:r>
          </a:p>
          <a:p>
            <a:endParaRPr lang="en-US" sz="1050" dirty="0"/>
          </a:p>
        </p:txBody>
      </p:sp>
    </p:spTree>
    <p:extLst>
      <p:ext uri="{BB962C8B-B14F-4D97-AF65-F5344CB8AC3E}">
        <p14:creationId xmlns:p14="http://schemas.microsoft.com/office/powerpoint/2010/main" val="1082804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4A8ED-07CB-4527-AE72-27E335E4EDE1}"/>
              </a:ext>
            </a:extLst>
          </p:cNvPr>
          <p:cNvSpPr>
            <a:spLocks noGrp="1"/>
          </p:cNvSpPr>
          <p:nvPr>
            <p:ph type="sldNum" sz="quarter" idx="12"/>
          </p:nvPr>
        </p:nvSpPr>
        <p:spPr/>
        <p:txBody>
          <a:bodyPr/>
          <a:lstStyle/>
          <a:p>
            <a:fld id="{3F10DB90-1E1A-4A52-92A3-0582B7DC5B1B}" type="slidenum">
              <a:rPr lang="en-US" smtClean="0">
                <a:latin typeface="+mj-lt"/>
              </a:rPr>
              <a:t>16</a:t>
            </a:fld>
            <a:endParaRPr lang="en-US">
              <a:latin typeface="+mj-lt"/>
            </a:endParaRPr>
          </a:p>
        </p:txBody>
      </p:sp>
      <p:sp>
        <p:nvSpPr>
          <p:cNvPr id="3" name="Text Placeholder 2">
            <a:extLst>
              <a:ext uri="{FF2B5EF4-FFF2-40B4-BE49-F238E27FC236}">
                <a16:creationId xmlns:a16="http://schemas.microsoft.com/office/drawing/2014/main" id="{E6BD9A9A-2EEF-46C3-919D-CF3143E35507}"/>
              </a:ext>
            </a:extLst>
          </p:cNvPr>
          <p:cNvSpPr>
            <a:spLocks noGrp="1"/>
          </p:cNvSpPr>
          <p:nvPr>
            <p:ph type="body" sz="quarter" idx="13"/>
          </p:nvPr>
        </p:nvSpPr>
        <p:spPr>
          <a:xfrm>
            <a:off x="128507" y="349916"/>
            <a:ext cx="12149310" cy="671513"/>
          </a:xfrm>
        </p:spPr>
        <p:txBody>
          <a:bodyPr>
            <a:noAutofit/>
          </a:bodyPr>
          <a:lstStyle/>
          <a:p>
            <a:r>
              <a:rPr lang="en-US" sz="2400" dirty="0">
                <a:latin typeface="+mj-lt"/>
              </a:rPr>
              <a:t>Embed a digital culture with a successful restructuring, effective training, and talent acquisition</a:t>
            </a:r>
          </a:p>
        </p:txBody>
      </p:sp>
      <p:sp>
        <p:nvSpPr>
          <p:cNvPr id="16" name="Rectangle 15">
            <a:extLst>
              <a:ext uri="{FF2B5EF4-FFF2-40B4-BE49-F238E27FC236}">
                <a16:creationId xmlns:a16="http://schemas.microsoft.com/office/drawing/2014/main" id="{30710511-BFCD-42AC-B4C5-5F62DDD16911}"/>
              </a:ext>
            </a:extLst>
          </p:cNvPr>
          <p:cNvSpPr/>
          <p:nvPr/>
        </p:nvSpPr>
        <p:spPr bwMode="gray">
          <a:xfrm>
            <a:off x="8335926" y="1531088"/>
            <a:ext cx="3386175" cy="1910619"/>
          </a:xfrm>
          <a:prstGeom prst="rect">
            <a:avLst/>
          </a:prstGeom>
          <a:noFill/>
          <a:ln w="12700" algn="ctr">
            <a:solidFill>
              <a:srgbClr val="484848"/>
            </a:solidFill>
            <a:prstDash val="dash"/>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0" i="0" u="none" strike="noStrike" kern="1200" cap="none" spc="0" normalizeH="0" baseline="0" noProof="0" dirty="0">
              <a:ln>
                <a:noFill/>
              </a:ln>
              <a:solidFill>
                <a:srgbClr val="484848"/>
              </a:solidFill>
              <a:effectLst/>
              <a:uLnTx/>
              <a:uFillTx/>
              <a:latin typeface="+mj-lt"/>
              <a:ea typeface="+mn-ea"/>
              <a:cs typeface="+mn-cs"/>
            </a:endParaRPr>
          </a:p>
        </p:txBody>
      </p:sp>
      <p:sp>
        <p:nvSpPr>
          <p:cNvPr id="17" name="Rectangle 16">
            <a:extLst>
              <a:ext uri="{FF2B5EF4-FFF2-40B4-BE49-F238E27FC236}">
                <a16:creationId xmlns:a16="http://schemas.microsoft.com/office/drawing/2014/main" id="{9D3A446F-49EC-4649-ABB5-C11891B0B255}"/>
              </a:ext>
            </a:extLst>
          </p:cNvPr>
          <p:cNvSpPr/>
          <p:nvPr/>
        </p:nvSpPr>
        <p:spPr bwMode="gray">
          <a:xfrm>
            <a:off x="8335926" y="3547212"/>
            <a:ext cx="3386175" cy="2014707"/>
          </a:xfrm>
          <a:prstGeom prst="rect">
            <a:avLst/>
          </a:prstGeom>
          <a:noFill/>
          <a:ln w="12700" algn="ctr">
            <a:solidFill>
              <a:srgbClr val="484848"/>
            </a:solidFill>
            <a:prstDash val="dash"/>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0" i="0" u="none" strike="noStrike" kern="1200" cap="none" spc="0" normalizeH="0" baseline="0" noProof="0" dirty="0">
                <a:ln>
                  <a:noFill/>
                </a:ln>
                <a:solidFill>
                  <a:srgbClr val="484848"/>
                </a:solidFill>
                <a:effectLst/>
                <a:uLnTx/>
                <a:uFillTx/>
                <a:latin typeface="+mj-lt"/>
                <a:ea typeface="+mn-ea"/>
                <a:cs typeface="+mn-cs"/>
              </a:rPr>
              <a:t>Employee Training</a:t>
            </a:r>
          </a:p>
          <a:p>
            <a:pPr marL="228600" marR="0" lvl="0" indent="-228600" algn="l" defTabSz="914400" rtl="0" eaLnBrk="1" fontAlgn="auto" latinLnBrk="0" hangingPunct="1">
              <a:lnSpc>
                <a:spcPct val="106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srgbClr val="484848"/>
              </a:solidFill>
              <a:effectLst/>
              <a:uLnTx/>
              <a:uFillTx/>
              <a:latin typeface="+mj-lt"/>
              <a:ea typeface="+mn-ea"/>
              <a:cs typeface="+mn-cs"/>
            </a:endParaRPr>
          </a:p>
        </p:txBody>
      </p:sp>
      <p:sp>
        <p:nvSpPr>
          <p:cNvPr id="18" name="Rectangle 17">
            <a:extLst>
              <a:ext uri="{FF2B5EF4-FFF2-40B4-BE49-F238E27FC236}">
                <a16:creationId xmlns:a16="http://schemas.microsoft.com/office/drawing/2014/main" id="{3D8B5B7B-AD34-43B8-8DAB-94A059F597B1}"/>
              </a:ext>
            </a:extLst>
          </p:cNvPr>
          <p:cNvSpPr/>
          <p:nvPr/>
        </p:nvSpPr>
        <p:spPr>
          <a:xfrm>
            <a:off x="128507" y="5658275"/>
            <a:ext cx="5715192" cy="307777"/>
          </a:xfrm>
          <a:prstGeom prst="rect">
            <a:avLst/>
          </a:prstGeom>
        </p:spPr>
        <p:txBody>
          <a:bodyPr wrap="square">
            <a:spAutoFit/>
          </a:bodyPr>
          <a:lstStyle/>
          <a:p>
            <a:pPr lvl="0" defTabSz="914400">
              <a:defRPr/>
            </a:pPr>
            <a:r>
              <a:rPr lang="en-US" sz="700" dirty="0">
                <a:solidFill>
                  <a:srgbClr val="75787B"/>
                </a:solidFill>
                <a:latin typeface="+mj-lt"/>
              </a:rPr>
              <a:t>Source:     WorldBank.org, 2001, “Stakeholder Analysis”</a:t>
            </a:r>
          </a:p>
          <a:p>
            <a:pPr lvl="0" defTabSz="914400">
              <a:defRPr/>
            </a:pPr>
            <a:r>
              <a:rPr lang="en-US" sz="700" dirty="0">
                <a:solidFill>
                  <a:srgbClr val="75787B"/>
                </a:solidFill>
                <a:latin typeface="+mj-lt"/>
              </a:rPr>
              <a:t>                Chron.com, 2018, ”The Advantages of Training…” </a:t>
            </a:r>
          </a:p>
        </p:txBody>
      </p:sp>
      <p:sp>
        <p:nvSpPr>
          <p:cNvPr id="20" name="Rectangle 19">
            <a:extLst>
              <a:ext uri="{FF2B5EF4-FFF2-40B4-BE49-F238E27FC236}">
                <a16:creationId xmlns:a16="http://schemas.microsoft.com/office/drawing/2014/main" id="{DB61EC4F-9BD0-49E3-B674-BC49BCFB863A}"/>
              </a:ext>
            </a:extLst>
          </p:cNvPr>
          <p:cNvSpPr/>
          <p:nvPr/>
        </p:nvSpPr>
        <p:spPr bwMode="gray">
          <a:xfrm>
            <a:off x="3992251" y="1979703"/>
            <a:ext cx="1991312" cy="893522"/>
          </a:xfrm>
          <a:prstGeom prst="rect">
            <a:avLst/>
          </a:prstGeom>
          <a:noFill/>
          <a:ln w="19050" algn="ctr">
            <a:noFill/>
            <a:miter lim="800000"/>
            <a:headEnd/>
            <a:tailEnd/>
          </a:ln>
        </p:spPr>
        <p:txBody>
          <a:bodyPr wrap="square" lIns="88900" tIns="88900" rIns="88900" bIns="88900" rtlCol="0" anchor="t"/>
          <a:lstStyle/>
          <a:p>
            <a:pPr marR="0" lvl="0" algn="l" defTabSz="914400" rtl="0" eaLnBrk="1" fontAlgn="auto" latinLnBrk="0" hangingPunct="1">
              <a:lnSpc>
                <a:spcPct val="100000"/>
              </a:lnSpc>
              <a:spcBef>
                <a:spcPts val="200"/>
              </a:spcBef>
              <a:spcAft>
                <a:spcPts val="0"/>
              </a:spcAft>
              <a:buClrTx/>
              <a:buSzPct val="100000"/>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21" name="Rectangle 20">
            <a:extLst>
              <a:ext uri="{FF2B5EF4-FFF2-40B4-BE49-F238E27FC236}">
                <a16:creationId xmlns:a16="http://schemas.microsoft.com/office/drawing/2014/main" id="{0323363D-EEC8-4AEB-B751-44337E0591F5}"/>
              </a:ext>
            </a:extLst>
          </p:cNvPr>
          <p:cNvSpPr/>
          <p:nvPr/>
        </p:nvSpPr>
        <p:spPr bwMode="gray">
          <a:xfrm>
            <a:off x="4243186" y="1604059"/>
            <a:ext cx="2430732" cy="326019"/>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400" b="1" i="0" u="none" strike="noStrike" kern="1200" cap="none" spc="0" normalizeH="0" baseline="0" noProof="0" dirty="0">
                <a:ln>
                  <a:noFill/>
                </a:ln>
                <a:solidFill>
                  <a:prstClr val="black"/>
                </a:solidFill>
                <a:effectLst/>
                <a:uLnTx/>
                <a:uFillTx/>
                <a:latin typeface="+mj-lt"/>
                <a:ea typeface="+mn-ea"/>
                <a:cs typeface="+mn-cs"/>
              </a:rPr>
              <a:t>Restructuring the Organization</a:t>
            </a:r>
          </a:p>
        </p:txBody>
      </p:sp>
      <p:sp>
        <p:nvSpPr>
          <p:cNvPr id="22" name="Rectangle 21">
            <a:extLst>
              <a:ext uri="{FF2B5EF4-FFF2-40B4-BE49-F238E27FC236}">
                <a16:creationId xmlns:a16="http://schemas.microsoft.com/office/drawing/2014/main" id="{B94AE8E7-5F4A-4B37-B274-DF4BB5637062}"/>
              </a:ext>
            </a:extLst>
          </p:cNvPr>
          <p:cNvSpPr/>
          <p:nvPr/>
        </p:nvSpPr>
        <p:spPr bwMode="gray">
          <a:xfrm>
            <a:off x="4264098" y="1994436"/>
            <a:ext cx="1895345" cy="818779"/>
          </a:xfrm>
          <a:prstGeom prst="rect">
            <a:avLst/>
          </a:prstGeom>
          <a:noFill/>
          <a:ln w="19050" algn="ctr">
            <a:solidFill>
              <a:srgbClr val="DB210B"/>
            </a:solidFill>
            <a:miter lim="800000"/>
            <a:headEnd/>
            <a:tailEnd/>
          </a:ln>
        </p:spPr>
        <p:txBody>
          <a:bodyPr wrap="square" lIns="88900" tIns="88900" rIns="88900" bIns="88900" rtlCol="0" anchor="ctr"/>
          <a:lstStyle/>
          <a:p>
            <a:pPr lvl="0" defTabSz="914400">
              <a:spcBef>
                <a:spcPts val="200"/>
              </a:spcBef>
              <a:buSzPct val="100000"/>
              <a:defRPr/>
            </a:pPr>
            <a:r>
              <a:rPr lang="en-US" sz="1200" dirty="0">
                <a:solidFill>
                  <a:prstClr val="black"/>
                </a:solidFill>
                <a:latin typeface="+mj-lt"/>
              </a:rPr>
              <a:t>Restructure the development team to enable DevOps methodology</a:t>
            </a:r>
          </a:p>
        </p:txBody>
      </p:sp>
      <p:sp>
        <p:nvSpPr>
          <p:cNvPr id="23" name="Rectangle 22">
            <a:extLst>
              <a:ext uri="{FF2B5EF4-FFF2-40B4-BE49-F238E27FC236}">
                <a16:creationId xmlns:a16="http://schemas.microsoft.com/office/drawing/2014/main" id="{FCA70CAA-D257-467D-9ADA-CBCC3357513F}"/>
              </a:ext>
            </a:extLst>
          </p:cNvPr>
          <p:cNvSpPr/>
          <p:nvPr/>
        </p:nvSpPr>
        <p:spPr bwMode="gray">
          <a:xfrm>
            <a:off x="6206623" y="1994436"/>
            <a:ext cx="1895345" cy="818779"/>
          </a:xfrm>
          <a:prstGeom prst="rect">
            <a:avLst/>
          </a:prstGeom>
          <a:noFill/>
          <a:ln w="19050" algn="ctr">
            <a:solidFill>
              <a:srgbClr val="DB210B"/>
            </a:solidFill>
            <a:miter lim="800000"/>
            <a:headEnd/>
            <a:tailEnd/>
          </a:ln>
        </p:spPr>
        <p:txBody>
          <a:bodyPr wrap="square" lIns="88900" tIns="88900" rIns="88900" bIns="88900" rtlCol="0" anchor="ctr"/>
          <a:lstStyle/>
          <a:p>
            <a:pPr lvl="0" defTabSz="914400">
              <a:spcBef>
                <a:spcPts val="200"/>
              </a:spcBef>
              <a:buSzPct val="100000"/>
              <a:defRPr/>
            </a:pPr>
            <a:r>
              <a:rPr lang="en-US" sz="1200" dirty="0" err="1">
                <a:solidFill>
                  <a:prstClr val="black"/>
                </a:solidFill>
                <a:latin typeface="+mj-lt"/>
              </a:rPr>
              <a:t>Loremipsum</a:t>
            </a:r>
            <a:r>
              <a:rPr lang="en-US" sz="1200" dirty="0">
                <a:solidFill>
                  <a:prstClr val="black"/>
                </a:solidFill>
                <a:latin typeface="+mj-lt"/>
              </a:rPr>
              <a:t> something about corporate IT</a:t>
            </a:r>
          </a:p>
        </p:txBody>
      </p:sp>
      <p:sp>
        <p:nvSpPr>
          <p:cNvPr id="25" name="Right Arrow 9">
            <a:extLst>
              <a:ext uri="{FF2B5EF4-FFF2-40B4-BE49-F238E27FC236}">
                <a16:creationId xmlns:a16="http://schemas.microsoft.com/office/drawing/2014/main" id="{9539A914-D3F6-4396-A865-64864B3115A9}"/>
              </a:ext>
            </a:extLst>
          </p:cNvPr>
          <p:cNvSpPr/>
          <p:nvPr/>
        </p:nvSpPr>
        <p:spPr bwMode="gray">
          <a:xfrm>
            <a:off x="4264098" y="2710534"/>
            <a:ext cx="3923118" cy="289217"/>
          </a:xfrm>
          <a:prstGeom prst="rightArrow">
            <a:avLst/>
          </a:prstGeom>
          <a:solidFill>
            <a:srgbClr val="E8E8E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mj-lt"/>
            </a:endParaRPr>
          </a:p>
        </p:txBody>
      </p:sp>
      <p:sp>
        <p:nvSpPr>
          <p:cNvPr id="27" name="Rectangle 26">
            <a:extLst>
              <a:ext uri="{FF2B5EF4-FFF2-40B4-BE49-F238E27FC236}">
                <a16:creationId xmlns:a16="http://schemas.microsoft.com/office/drawing/2014/main" id="{55B5A25C-1F05-40C1-88EE-E309E373EDEE}"/>
              </a:ext>
            </a:extLst>
          </p:cNvPr>
          <p:cNvSpPr/>
          <p:nvPr/>
        </p:nvSpPr>
        <p:spPr bwMode="gray">
          <a:xfrm>
            <a:off x="4233536" y="3022712"/>
            <a:ext cx="2830805" cy="306860"/>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400" b="1" i="0" u="none" strike="noStrike" kern="1200" cap="none" spc="0" normalizeH="0" baseline="0" noProof="0" dirty="0">
                <a:ln>
                  <a:noFill/>
                </a:ln>
                <a:solidFill>
                  <a:prstClr val="black"/>
                </a:solidFill>
                <a:effectLst/>
                <a:uLnTx/>
                <a:uFillTx/>
                <a:latin typeface="+mj-lt"/>
                <a:ea typeface="+mn-ea"/>
                <a:cs typeface="+mn-cs"/>
              </a:rPr>
              <a:t>Workforce Preparation</a:t>
            </a:r>
            <a:endParaRPr kumimoji="0" lang="en-US" sz="1400" b="0" i="0" u="none" strike="noStrike" kern="1200" cap="none" spc="0" normalizeH="0" baseline="0" noProof="0" dirty="0">
              <a:ln>
                <a:noFill/>
              </a:ln>
              <a:solidFill>
                <a:prstClr val="black"/>
              </a:solidFill>
              <a:effectLst/>
              <a:uLnTx/>
              <a:uFillTx/>
              <a:latin typeface="+mj-lt"/>
              <a:ea typeface="+mn-ea"/>
              <a:cs typeface="+mn-cs"/>
            </a:endParaRPr>
          </a:p>
        </p:txBody>
      </p:sp>
      <p:sp>
        <p:nvSpPr>
          <p:cNvPr id="28" name="Rectangle 27">
            <a:extLst>
              <a:ext uri="{FF2B5EF4-FFF2-40B4-BE49-F238E27FC236}">
                <a16:creationId xmlns:a16="http://schemas.microsoft.com/office/drawing/2014/main" id="{74C211C2-13B1-4927-ABB8-A7634D24411E}"/>
              </a:ext>
            </a:extLst>
          </p:cNvPr>
          <p:cNvSpPr/>
          <p:nvPr/>
        </p:nvSpPr>
        <p:spPr bwMode="gray">
          <a:xfrm>
            <a:off x="3998215" y="3427519"/>
            <a:ext cx="1991312" cy="893522"/>
          </a:xfrm>
          <a:prstGeom prst="rect">
            <a:avLst/>
          </a:prstGeom>
          <a:noFill/>
          <a:ln w="19050" algn="ctr">
            <a:noFill/>
            <a:miter lim="800000"/>
            <a:headEnd/>
            <a:tailEnd/>
          </a:ln>
        </p:spPr>
        <p:txBody>
          <a:bodyPr wrap="square" lIns="88900" tIns="88900" rIns="88900" bIns="88900" rtlCol="0" anchor="t"/>
          <a:lstStyle/>
          <a:p>
            <a:pPr marR="0" lvl="0" algn="l" defTabSz="914400" rtl="0" eaLnBrk="1" fontAlgn="auto" latinLnBrk="0" hangingPunct="1">
              <a:lnSpc>
                <a:spcPct val="100000"/>
              </a:lnSpc>
              <a:spcBef>
                <a:spcPts val="200"/>
              </a:spcBef>
              <a:spcAft>
                <a:spcPts val="0"/>
              </a:spcAft>
              <a:buClrTx/>
              <a:buSzPct val="100000"/>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29" name="Rectangle 28">
            <a:extLst>
              <a:ext uri="{FF2B5EF4-FFF2-40B4-BE49-F238E27FC236}">
                <a16:creationId xmlns:a16="http://schemas.microsoft.com/office/drawing/2014/main" id="{52C2296F-4F8C-4A80-893C-B96F7C470CB6}"/>
              </a:ext>
            </a:extLst>
          </p:cNvPr>
          <p:cNvSpPr/>
          <p:nvPr/>
        </p:nvSpPr>
        <p:spPr bwMode="gray">
          <a:xfrm>
            <a:off x="4270062" y="3442252"/>
            <a:ext cx="1895345" cy="818779"/>
          </a:xfrm>
          <a:prstGeom prst="rect">
            <a:avLst/>
          </a:prstGeom>
          <a:noFill/>
          <a:ln w="19050" algn="ctr">
            <a:solidFill>
              <a:srgbClr val="DB210B"/>
            </a:solidFill>
            <a:miter lim="800000"/>
            <a:headEnd/>
            <a:tailEnd/>
          </a:ln>
        </p:spPr>
        <p:txBody>
          <a:bodyPr wrap="square" lIns="88900" tIns="88900" rIns="88900" bIns="88900" rtlCol="0" anchor="ctr"/>
          <a:lstStyle/>
          <a:p>
            <a:pPr lvl="0">
              <a:spcBef>
                <a:spcPts val="200"/>
              </a:spcBef>
              <a:buSzPct val="100000"/>
              <a:defRPr/>
            </a:pPr>
            <a:r>
              <a:rPr lang="en-US" sz="1200" dirty="0">
                <a:solidFill>
                  <a:prstClr val="black"/>
                </a:solidFill>
              </a:rPr>
              <a:t>Train current employees on digital supply chain  and digital twins</a:t>
            </a:r>
          </a:p>
        </p:txBody>
      </p:sp>
      <p:sp>
        <p:nvSpPr>
          <p:cNvPr id="30" name="Rectangle 29">
            <a:extLst>
              <a:ext uri="{FF2B5EF4-FFF2-40B4-BE49-F238E27FC236}">
                <a16:creationId xmlns:a16="http://schemas.microsoft.com/office/drawing/2014/main" id="{C33D5C8B-46CA-4E92-AE90-9323E1F4C58B}"/>
              </a:ext>
            </a:extLst>
          </p:cNvPr>
          <p:cNvSpPr/>
          <p:nvPr/>
        </p:nvSpPr>
        <p:spPr bwMode="gray">
          <a:xfrm>
            <a:off x="6212587" y="3442252"/>
            <a:ext cx="1895345" cy="818779"/>
          </a:xfrm>
          <a:prstGeom prst="rect">
            <a:avLst/>
          </a:prstGeom>
          <a:noFill/>
          <a:ln w="19050" algn="ctr">
            <a:solidFill>
              <a:srgbClr val="DB210B"/>
            </a:solidFill>
            <a:miter lim="800000"/>
            <a:headEnd/>
            <a:tailEnd/>
          </a:ln>
        </p:spPr>
        <p:txBody>
          <a:bodyPr wrap="square" lIns="88900" tIns="88900" rIns="88900" bIns="88900" rtlCol="0" anchor="ctr"/>
          <a:lstStyle/>
          <a:p>
            <a:pPr lvl="0">
              <a:spcBef>
                <a:spcPts val="200"/>
              </a:spcBef>
              <a:buSzPct val="100000"/>
              <a:defRPr/>
            </a:pPr>
            <a:r>
              <a:rPr lang="en-US" sz="1200" dirty="0">
                <a:solidFill>
                  <a:prstClr val="black"/>
                </a:solidFill>
              </a:rPr>
              <a:t>Adjust standard workflows to accommodate new process</a:t>
            </a:r>
          </a:p>
        </p:txBody>
      </p:sp>
      <p:sp>
        <p:nvSpPr>
          <p:cNvPr id="32" name="Right Arrow 9">
            <a:extLst>
              <a:ext uri="{FF2B5EF4-FFF2-40B4-BE49-F238E27FC236}">
                <a16:creationId xmlns:a16="http://schemas.microsoft.com/office/drawing/2014/main" id="{D5F7228F-7702-4655-A514-A8BC74EB019C}"/>
              </a:ext>
            </a:extLst>
          </p:cNvPr>
          <p:cNvSpPr/>
          <p:nvPr/>
        </p:nvSpPr>
        <p:spPr bwMode="gray">
          <a:xfrm>
            <a:off x="4264098" y="4158350"/>
            <a:ext cx="3977002" cy="306355"/>
          </a:xfrm>
          <a:prstGeom prst="rightArrow">
            <a:avLst/>
          </a:prstGeom>
          <a:solidFill>
            <a:srgbClr val="E8E8E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mj-lt"/>
            </a:endParaRPr>
          </a:p>
        </p:txBody>
      </p:sp>
      <p:sp>
        <p:nvSpPr>
          <p:cNvPr id="34" name="Rectangle 33">
            <a:extLst>
              <a:ext uri="{FF2B5EF4-FFF2-40B4-BE49-F238E27FC236}">
                <a16:creationId xmlns:a16="http://schemas.microsoft.com/office/drawing/2014/main" id="{2A69A645-287B-4148-84B3-58595D243F2E}"/>
              </a:ext>
            </a:extLst>
          </p:cNvPr>
          <p:cNvSpPr/>
          <p:nvPr/>
        </p:nvSpPr>
        <p:spPr bwMode="gray">
          <a:xfrm>
            <a:off x="4233536" y="4444560"/>
            <a:ext cx="2830805" cy="307777"/>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lang="en-US" sz="1400" b="1" dirty="0">
                <a:solidFill>
                  <a:prstClr val="black"/>
                </a:solidFill>
                <a:latin typeface="+mj-lt"/>
              </a:rPr>
              <a:t>Talent Acquisition</a:t>
            </a:r>
            <a:endParaRPr kumimoji="0" lang="en-US" sz="1400" b="0" i="0" u="none" strike="noStrike" kern="1200" cap="none" spc="0" normalizeH="0" baseline="0" noProof="0" dirty="0">
              <a:ln>
                <a:noFill/>
              </a:ln>
              <a:solidFill>
                <a:prstClr val="black"/>
              </a:solidFill>
              <a:effectLst/>
              <a:uLnTx/>
              <a:uFillTx/>
              <a:latin typeface="+mj-lt"/>
              <a:ea typeface="+mn-ea"/>
              <a:cs typeface="+mn-cs"/>
            </a:endParaRPr>
          </a:p>
        </p:txBody>
      </p:sp>
      <p:sp>
        <p:nvSpPr>
          <p:cNvPr id="35" name="Rectangle 34">
            <a:extLst>
              <a:ext uri="{FF2B5EF4-FFF2-40B4-BE49-F238E27FC236}">
                <a16:creationId xmlns:a16="http://schemas.microsoft.com/office/drawing/2014/main" id="{2189E0E3-4053-4797-ACA4-DC4D89245017}"/>
              </a:ext>
            </a:extLst>
          </p:cNvPr>
          <p:cNvSpPr/>
          <p:nvPr/>
        </p:nvSpPr>
        <p:spPr bwMode="gray">
          <a:xfrm>
            <a:off x="4000505" y="4688757"/>
            <a:ext cx="1991312" cy="893522"/>
          </a:xfrm>
          <a:prstGeom prst="rect">
            <a:avLst/>
          </a:prstGeom>
          <a:noFill/>
          <a:ln w="19050" algn="ctr">
            <a:noFill/>
            <a:miter lim="800000"/>
            <a:headEnd/>
            <a:tailEnd/>
          </a:ln>
        </p:spPr>
        <p:txBody>
          <a:bodyPr wrap="square" lIns="88900" tIns="88900" rIns="88900" bIns="88900" rtlCol="0" anchor="t"/>
          <a:lstStyle/>
          <a:p>
            <a:pPr marR="0" lvl="0" algn="l" defTabSz="914400" rtl="0" eaLnBrk="1" fontAlgn="auto" latinLnBrk="0" hangingPunct="1">
              <a:lnSpc>
                <a:spcPct val="100000"/>
              </a:lnSpc>
              <a:spcBef>
                <a:spcPts val="200"/>
              </a:spcBef>
              <a:spcAft>
                <a:spcPts val="0"/>
              </a:spcAft>
              <a:buClrTx/>
              <a:buSzPct val="100000"/>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36" name="Rectangle 35">
            <a:extLst>
              <a:ext uri="{FF2B5EF4-FFF2-40B4-BE49-F238E27FC236}">
                <a16:creationId xmlns:a16="http://schemas.microsoft.com/office/drawing/2014/main" id="{B72574A5-5D96-4267-8D37-859828D4C3AD}"/>
              </a:ext>
            </a:extLst>
          </p:cNvPr>
          <p:cNvSpPr/>
          <p:nvPr/>
        </p:nvSpPr>
        <p:spPr bwMode="gray">
          <a:xfrm>
            <a:off x="4254579" y="4818279"/>
            <a:ext cx="1895345" cy="818779"/>
          </a:xfrm>
          <a:prstGeom prst="rect">
            <a:avLst/>
          </a:prstGeom>
          <a:noFill/>
          <a:ln w="19050" algn="ctr">
            <a:solidFill>
              <a:srgbClr val="DB210B"/>
            </a:solidFill>
            <a:miter lim="800000"/>
            <a:headEnd/>
            <a:tailEnd/>
          </a:ln>
        </p:spPr>
        <p:txBody>
          <a:bodyPr wrap="square" lIns="88900" tIns="88900" rIns="88900" bIns="88900" rtlCol="0" anchor="ctr"/>
          <a:lstStyle/>
          <a:p>
            <a:pPr lvl="0" defTabSz="914400">
              <a:spcBef>
                <a:spcPts val="200"/>
              </a:spcBef>
              <a:buSzPct val="100000"/>
              <a:defRPr/>
            </a:pPr>
            <a:r>
              <a:rPr lang="en-US" sz="1200" dirty="0">
                <a:solidFill>
                  <a:prstClr val="black"/>
                </a:solidFill>
                <a:latin typeface="+mj-lt"/>
              </a:rPr>
              <a:t>Lorem ipsum</a:t>
            </a:r>
          </a:p>
        </p:txBody>
      </p:sp>
      <p:sp>
        <p:nvSpPr>
          <p:cNvPr id="37" name="Rectangle 36">
            <a:extLst>
              <a:ext uri="{FF2B5EF4-FFF2-40B4-BE49-F238E27FC236}">
                <a16:creationId xmlns:a16="http://schemas.microsoft.com/office/drawing/2014/main" id="{4E37183C-C7A9-4624-9815-A54B475906A0}"/>
              </a:ext>
            </a:extLst>
          </p:cNvPr>
          <p:cNvSpPr/>
          <p:nvPr/>
        </p:nvSpPr>
        <p:spPr bwMode="gray">
          <a:xfrm>
            <a:off x="6197104" y="4818279"/>
            <a:ext cx="1895345" cy="818779"/>
          </a:xfrm>
          <a:prstGeom prst="rect">
            <a:avLst/>
          </a:prstGeom>
          <a:noFill/>
          <a:ln w="19050" algn="ctr">
            <a:solidFill>
              <a:srgbClr val="DB210B"/>
            </a:solidFill>
            <a:miter lim="800000"/>
            <a:headEnd/>
            <a:tailEnd/>
          </a:ln>
        </p:spPr>
        <p:txBody>
          <a:bodyPr wrap="square" lIns="88900" tIns="88900" rIns="88900" bIns="88900" rtlCol="0" anchor="ctr"/>
          <a:lstStyle/>
          <a:p>
            <a:pPr lvl="0" defTabSz="914400">
              <a:spcBef>
                <a:spcPts val="200"/>
              </a:spcBef>
              <a:buSzPct val="100000"/>
              <a:defRPr/>
            </a:pPr>
            <a:r>
              <a:rPr lang="en-US" sz="1200" dirty="0">
                <a:solidFill>
                  <a:prstClr val="black"/>
                </a:solidFill>
                <a:latin typeface="+mj-lt"/>
              </a:rPr>
              <a:t>Lorem ipsum</a:t>
            </a:r>
          </a:p>
        </p:txBody>
      </p:sp>
      <p:sp>
        <p:nvSpPr>
          <p:cNvPr id="39" name="Right Arrow 9">
            <a:extLst>
              <a:ext uri="{FF2B5EF4-FFF2-40B4-BE49-F238E27FC236}">
                <a16:creationId xmlns:a16="http://schemas.microsoft.com/office/drawing/2014/main" id="{AF992E73-85E8-4DBD-8F41-3C22BFEF2D7B}"/>
              </a:ext>
            </a:extLst>
          </p:cNvPr>
          <p:cNvSpPr/>
          <p:nvPr/>
        </p:nvSpPr>
        <p:spPr bwMode="gray">
          <a:xfrm>
            <a:off x="4264098" y="5534377"/>
            <a:ext cx="3913599" cy="223401"/>
          </a:xfrm>
          <a:prstGeom prst="rightArrow">
            <a:avLst/>
          </a:prstGeom>
          <a:solidFill>
            <a:srgbClr val="E8E8E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mj-lt"/>
            </a:endParaRPr>
          </a:p>
        </p:txBody>
      </p:sp>
      <p:sp>
        <p:nvSpPr>
          <p:cNvPr id="40" name="Rectangle 39">
            <a:extLst>
              <a:ext uri="{FF2B5EF4-FFF2-40B4-BE49-F238E27FC236}">
                <a16:creationId xmlns:a16="http://schemas.microsoft.com/office/drawing/2014/main" id="{A099754C-E14B-47B2-9A08-6BA51F46B0AE}"/>
              </a:ext>
            </a:extLst>
          </p:cNvPr>
          <p:cNvSpPr/>
          <p:nvPr/>
        </p:nvSpPr>
        <p:spPr bwMode="gray">
          <a:xfrm>
            <a:off x="9016635" y="1923863"/>
            <a:ext cx="253286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Map innovation structures</a:t>
            </a:r>
          </a:p>
        </p:txBody>
      </p:sp>
      <p:sp>
        <p:nvSpPr>
          <p:cNvPr id="41" name="Rectangle 40">
            <a:extLst>
              <a:ext uri="{FF2B5EF4-FFF2-40B4-BE49-F238E27FC236}">
                <a16:creationId xmlns:a16="http://schemas.microsoft.com/office/drawing/2014/main" id="{6D698937-6C5C-4DDC-ACCF-955D86D9893F}"/>
              </a:ext>
            </a:extLst>
          </p:cNvPr>
          <p:cNvSpPr/>
          <p:nvPr/>
        </p:nvSpPr>
        <p:spPr bwMode="gray">
          <a:xfrm>
            <a:off x="9016635" y="2192020"/>
            <a:ext cx="253286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Consult with decision makers</a:t>
            </a:r>
          </a:p>
        </p:txBody>
      </p:sp>
      <p:sp>
        <p:nvSpPr>
          <p:cNvPr id="42" name="Rectangle 41">
            <a:extLst>
              <a:ext uri="{FF2B5EF4-FFF2-40B4-BE49-F238E27FC236}">
                <a16:creationId xmlns:a16="http://schemas.microsoft.com/office/drawing/2014/main" id="{7C2B6C59-02D2-4BBE-B0FB-AF1A2B88E720}"/>
              </a:ext>
            </a:extLst>
          </p:cNvPr>
          <p:cNvSpPr/>
          <p:nvPr/>
        </p:nvSpPr>
        <p:spPr bwMode="gray">
          <a:xfrm>
            <a:off x="9016635" y="2509332"/>
            <a:ext cx="253286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Understand needs/pain points</a:t>
            </a:r>
          </a:p>
        </p:txBody>
      </p:sp>
      <p:sp>
        <p:nvSpPr>
          <p:cNvPr id="43" name="Rectangle 42">
            <a:extLst>
              <a:ext uri="{FF2B5EF4-FFF2-40B4-BE49-F238E27FC236}">
                <a16:creationId xmlns:a16="http://schemas.microsoft.com/office/drawing/2014/main" id="{693628D2-3301-4490-BAF9-D192FC3FF7E0}"/>
              </a:ext>
            </a:extLst>
          </p:cNvPr>
          <p:cNvSpPr/>
          <p:nvPr/>
        </p:nvSpPr>
        <p:spPr bwMode="gray">
          <a:xfrm>
            <a:off x="9017696" y="2794527"/>
            <a:ext cx="2537305"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Analyze d</a:t>
            </a:r>
            <a:r>
              <a:rPr lang="en-US" sz="1200" dirty="0" err="1">
                <a:solidFill>
                  <a:prstClr val="black"/>
                </a:solidFill>
                <a:latin typeface="+mj-lt"/>
              </a:rPr>
              <a:t>ecision</a:t>
            </a:r>
            <a:r>
              <a:rPr lang="en-US" sz="1200" dirty="0">
                <a:solidFill>
                  <a:prstClr val="black"/>
                </a:solidFill>
                <a:latin typeface="+mj-lt"/>
              </a:rPr>
              <a:t> model</a:t>
            </a:r>
            <a:r>
              <a:rPr kumimoji="0" lang="en-US" sz="1200" b="0" i="0" u="none" strike="noStrike" kern="1200" cap="none" spc="0" normalizeH="0" baseline="0" noProof="0" dirty="0">
                <a:ln>
                  <a:noFill/>
                </a:ln>
                <a:solidFill>
                  <a:prstClr val="black"/>
                </a:solidFill>
                <a:effectLst/>
                <a:uLnTx/>
                <a:uFillTx/>
                <a:latin typeface="+mj-lt"/>
                <a:ea typeface="+mn-ea"/>
                <a:cs typeface="+mn-cs"/>
              </a:rPr>
              <a:t> solution fit</a:t>
            </a:r>
          </a:p>
        </p:txBody>
      </p:sp>
      <p:sp>
        <p:nvSpPr>
          <p:cNvPr id="44" name="Rectangle 43">
            <a:extLst>
              <a:ext uri="{FF2B5EF4-FFF2-40B4-BE49-F238E27FC236}">
                <a16:creationId xmlns:a16="http://schemas.microsoft.com/office/drawing/2014/main" id="{BCD1F1E0-9CA1-4385-B685-91B3B30C1A58}"/>
              </a:ext>
            </a:extLst>
          </p:cNvPr>
          <p:cNvSpPr/>
          <p:nvPr/>
        </p:nvSpPr>
        <p:spPr bwMode="gray">
          <a:xfrm>
            <a:off x="9022599" y="3071517"/>
            <a:ext cx="253286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Communicate implementation impact</a:t>
            </a:r>
          </a:p>
        </p:txBody>
      </p:sp>
      <p:sp>
        <p:nvSpPr>
          <p:cNvPr id="45" name="Rectangle 44">
            <a:extLst>
              <a:ext uri="{FF2B5EF4-FFF2-40B4-BE49-F238E27FC236}">
                <a16:creationId xmlns:a16="http://schemas.microsoft.com/office/drawing/2014/main" id="{362F64B8-91C9-4CAF-929C-D251D5665480}"/>
              </a:ext>
            </a:extLst>
          </p:cNvPr>
          <p:cNvSpPr/>
          <p:nvPr/>
        </p:nvSpPr>
        <p:spPr bwMode="gray">
          <a:xfrm>
            <a:off x="8528144" y="1923863"/>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01</a:t>
            </a:r>
          </a:p>
        </p:txBody>
      </p:sp>
      <p:sp>
        <p:nvSpPr>
          <p:cNvPr id="46" name="Rectangle 45">
            <a:extLst>
              <a:ext uri="{FF2B5EF4-FFF2-40B4-BE49-F238E27FC236}">
                <a16:creationId xmlns:a16="http://schemas.microsoft.com/office/drawing/2014/main" id="{1D37F8E6-1510-4C16-92A2-58FA749037B4}"/>
              </a:ext>
            </a:extLst>
          </p:cNvPr>
          <p:cNvSpPr/>
          <p:nvPr/>
        </p:nvSpPr>
        <p:spPr bwMode="gray">
          <a:xfrm>
            <a:off x="8524035" y="2192019"/>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02</a:t>
            </a:r>
          </a:p>
        </p:txBody>
      </p:sp>
      <p:sp>
        <p:nvSpPr>
          <p:cNvPr id="47" name="Rectangle 46">
            <a:extLst>
              <a:ext uri="{FF2B5EF4-FFF2-40B4-BE49-F238E27FC236}">
                <a16:creationId xmlns:a16="http://schemas.microsoft.com/office/drawing/2014/main" id="{DA6A430A-AAD9-4984-B0AB-DDA3DC0379CB}"/>
              </a:ext>
            </a:extLst>
          </p:cNvPr>
          <p:cNvSpPr/>
          <p:nvPr/>
        </p:nvSpPr>
        <p:spPr bwMode="gray">
          <a:xfrm>
            <a:off x="8524035" y="2509332"/>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03</a:t>
            </a:r>
          </a:p>
        </p:txBody>
      </p:sp>
      <p:sp>
        <p:nvSpPr>
          <p:cNvPr id="48" name="Rectangle 47">
            <a:extLst>
              <a:ext uri="{FF2B5EF4-FFF2-40B4-BE49-F238E27FC236}">
                <a16:creationId xmlns:a16="http://schemas.microsoft.com/office/drawing/2014/main" id="{A1E2FFAB-45A0-43B2-B023-401C51479D0C}"/>
              </a:ext>
            </a:extLst>
          </p:cNvPr>
          <p:cNvSpPr/>
          <p:nvPr/>
        </p:nvSpPr>
        <p:spPr bwMode="gray">
          <a:xfrm>
            <a:off x="8524035" y="3071517"/>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05</a:t>
            </a:r>
          </a:p>
        </p:txBody>
      </p:sp>
      <p:sp>
        <p:nvSpPr>
          <p:cNvPr id="49" name="Rectangle 48">
            <a:extLst>
              <a:ext uri="{FF2B5EF4-FFF2-40B4-BE49-F238E27FC236}">
                <a16:creationId xmlns:a16="http://schemas.microsoft.com/office/drawing/2014/main" id="{ED6020A5-45D8-480D-8C69-F4C9C9ACDF59}"/>
              </a:ext>
            </a:extLst>
          </p:cNvPr>
          <p:cNvSpPr/>
          <p:nvPr/>
        </p:nvSpPr>
        <p:spPr bwMode="gray">
          <a:xfrm>
            <a:off x="8524035" y="2794527"/>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lang="en-US" sz="1200" dirty="0">
                <a:solidFill>
                  <a:prstClr val="black"/>
                </a:solidFill>
                <a:latin typeface="+mj-lt"/>
              </a:rPr>
              <a:t>04</a:t>
            </a:r>
            <a:endParaRPr kumimoji="0" lang="en-US"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50" name="Rectangle 49">
            <a:extLst>
              <a:ext uri="{FF2B5EF4-FFF2-40B4-BE49-F238E27FC236}">
                <a16:creationId xmlns:a16="http://schemas.microsoft.com/office/drawing/2014/main" id="{219F08C3-C464-48BF-A74E-03ED22F3EC64}"/>
              </a:ext>
            </a:extLst>
          </p:cNvPr>
          <p:cNvSpPr/>
          <p:nvPr/>
        </p:nvSpPr>
        <p:spPr bwMode="gray">
          <a:xfrm>
            <a:off x="9010671" y="4047285"/>
            <a:ext cx="253286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Assess digital readiness</a:t>
            </a:r>
          </a:p>
        </p:txBody>
      </p:sp>
      <p:sp>
        <p:nvSpPr>
          <p:cNvPr id="51" name="Rectangle 50">
            <a:extLst>
              <a:ext uri="{FF2B5EF4-FFF2-40B4-BE49-F238E27FC236}">
                <a16:creationId xmlns:a16="http://schemas.microsoft.com/office/drawing/2014/main" id="{9205233B-C5BA-4A54-ADA3-89AD2CF35FAB}"/>
              </a:ext>
            </a:extLst>
          </p:cNvPr>
          <p:cNvSpPr/>
          <p:nvPr/>
        </p:nvSpPr>
        <p:spPr bwMode="gray">
          <a:xfrm>
            <a:off x="9010671" y="4315442"/>
            <a:ext cx="253286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Set training goals</a:t>
            </a:r>
          </a:p>
        </p:txBody>
      </p:sp>
      <p:sp>
        <p:nvSpPr>
          <p:cNvPr id="52" name="Rectangle 51">
            <a:extLst>
              <a:ext uri="{FF2B5EF4-FFF2-40B4-BE49-F238E27FC236}">
                <a16:creationId xmlns:a16="http://schemas.microsoft.com/office/drawing/2014/main" id="{E203055A-FCDD-4A8B-AC22-4D20FBAE8AEC}"/>
              </a:ext>
            </a:extLst>
          </p:cNvPr>
          <p:cNvSpPr/>
          <p:nvPr/>
        </p:nvSpPr>
        <p:spPr bwMode="gray">
          <a:xfrm>
            <a:off x="9010671" y="4632754"/>
            <a:ext cx="253286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lang="en-US" sz="1200" dirty="0">
                <a:solidFill>
                  <a:prstClr val="black"/>
                </a:solidFill>
                <a:latin typeface="+mj-lt"/>
              </a:rPr>
              <a:t>Assess end-user needs</a:t>
            </a:r>
            <a:endParaRPr kumimoji="0" lang="en-US"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53" name="Rectangle 52">
            <a:extLst>
              <a:ext uri="{FF2B5EF4-FFF2-40B4-BE49-F238E27FC236}">
                <a16:creationId xmlns:a16="http://schemas.microsoft.com/office/drawing/2014/main" id="{01468E9A-AF10-46E8-B54C-D12170B68DD2}"/>
              </a:ext>
            </a:extLst>
          </p:cNvPr>
          <p:cNvSpPr/>
          <p:nvPr/>
        </p:nvSpPr>
        <p:spPr bwMode="gray">
          <a:xfrm>
            <a:off x="9011732" y="4917949"/>
            <a:ext cx="2537305"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lang="en-US" sz="1200" dirty="0">
                <a:solidFill>
                  <a:prstClr val="black"/>
                </a:solidFill>
                <a:latin typeface="+mj-lt"/>
              </a:rPr>
              <a:t>Create training program</a:t>
            </a:r>
            <a:endParaRPr kumimoji="0" lang="en-US"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54" name="Rectangle 53">
            <a:extLst>
              <a:ext uri="{FF2B5EF4-FFF2-40B4-BE49-F238E27FC236}">
                <a16:creationId xmlns:a16="http://schemas.microsoft.com/office/drawing/2014/main" id="{10F5BD90-4098-4D67-979F-75593A86A47B}"/>
              </a:ext>
            </a:extLst>
          </p:cNvPr>
          <p:cNvSpPr/>
          <p:nvPr/>
        </p:nvSpPr>
        <p:spPr bwMode="gray">
          <a:xfrm>
            <a:off x="9016635" y="5194939"/>
            <a:ext cx="253286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Design and execute training program</a:t>
            </a:r>
          </a:p>
        </p:txBody>
      </p:sp>
      <p:sp>
        <p:nvSpPr>
          <p:cNvPr id="55" name="Rectangle 54">
            <a:extLst>
              <a:ext uri="{FF2B5EF4-FFF2-40B4-BE49-F238E27FC236}">
                <a16:creationId xmlns:a16="http://schemas.microsoft.com/office/drawing/2014/main" id="{ADFA0637-5D3D-4AA4-A817-8667AE3ED928}"/>
              </a:ext>
            </a:extLst>
          </p:cNvPr>
          <p:cNvSpPr/>
          <p:nvPr/>
        </p:nvSpPr>
        <p:spPr bwMode="gray">
          <a:xfrm>
            <a:off x="8522180" y="4047285"/>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01</a:t>
            </a:r>
          </a:p>
        </p:txBody>
      </p:sp>
      <p:sp>
        <p:nvSpPr>
          <p:cNvPr id="56" name="Rectangle 55">
            <a:extLst>
              <a:ext uri="{FF2B5EF4-FFF2-40B4-BE49-F238E27FC236}">
                <a16:creationId xmlns:a16="http://schemas.microsoft.com/office/drawing/2014/main" id="{B4C58A66-27D1-4330-AB6C-A90B0140C562}"/>
              </a:ext>
            </a:extLst>
          </p:cNvPr>
          <p:cNvSpPr/>
          <p:nvPr/>
        </p:nvSpPr>
        <p:spPr bwMode="gray">
          <a:xfrm>
            <a:off x="8518071" y="4315441"/>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02</a:t>
            </a:r>
          </a:p>
        </p:txBody>
      </p:sp>
      <p:sp>
        <p:nvSpPr>
          <p:cNvPr id="57" name="Rectangle 56">
            <a:extLst>
              <a:ext uri="{FF2B5EF4-FFF2-40B4-BE49-F238E27FC236}">
                <a16:creationId xmlns:a16="http://schemas.microsoft.com/office/drawing/2014/main" id="{858426D8-D417-4322-85ED-9F743EA7ACD8}"/>
              </a:ext>
            </a:extLst>
          </p:cNvPr>
          <p:cNvSpPr/>
          <p:nvPr/>
        </p:nvSpPr>
        <p:spPr bwMode="gray">
          <a:xfrm>
            <a:off x="8518071" y="4632754"/>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03</a:t>
            </a:r>
          </a:p>
        </p:txBody>
      </p:sp>
      <p:sp>
        <p:nvSpPr>
          <p:cNvPr id="58" name="Rectangle 57">
            <a:extLst>
              <a:ext uri="{FF2B5EF4-FFF2-40B4-BE49-F238E27FC236}">
                <a16:creationId xmlns:a16="http://schemas.microsoft.com/office/drawing/2014/main" id="{79A61868-C0D4-4B9C-BB83-13AD80E6491F}"/>
              </a:ext>
            </a:extLst>
          </p:cNvPr>
          <p:cNvSpPr/>
          <p:nvPr/>
        </p:nvSpPr>
        <p:spPr bwMode="gray">
          <a:xfrm>
            <a:off x="8518071" y="5194939"/>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05</a:t>
            </a:r>
          </a:p>
        </p:txBody>
      </p:sp>
      <p:sp>
        <p:nvSpPr>
          <p:cNvPr id="59" name="Rectangle 58">
            <a:extLst>
              <a:ext uri="{FF2B5EF4-FFF2-40B4-BE49-F238E27FC236}">
                <a16:creationId xmlns:a16="http://schemas.microsoft.com/office/drawing/2014/main" id="{CB16F5FC-81E6-4B20-BEA2-71D21FB64FF3}"/>
              </a:ext>
            </a:extLst>
          </p:cNvPr>
          <p:cNvSpPr/>
          <p:nvPr/>
        </p:nvSpPr>
        <p:spPr bwMode="gray">
          <a:xfrm>
            <a:off x="8518071" y="4917949"/>
            <a:ext cx="403738" cy="211807"/>
          </a:xfrm>
          <a:prstGeom prst="rect">
            <a:avLst/>
          </a:prstGeom>
          <a:solidFill>
            <a:srgbClr val="E8E8E8"/>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lang="en-US" sz="1200" dirty="0">
                <a:solidFill>
                  <a:prstClr val="black"/>
                </a:solidFill>
                <a:latin typeface="+mj-lt"/>
              </a:rPr>
              <a:t>04</a:t>
            </a:r>
            <a:endParaRPr kumimoji="0" lang="en-US"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61" name="Date Placeholder 60">
            <a:extLst>
              <a:ext uri="{FF2B5EF4-FFF2-40B4-BE49-F238E27FC236}">
                <a16:creationId xmlns:a16="http://schemas.microsoft.com/office/drawing/2014/main" id="{C23071EE-122E-44B3-9A23-AA9D72CBFE27}"/>
              </a:ext>
            </a:extLst>
          </p:cNvPr>
          <p:cNvSpPr>
            <a:spLocks noGrp="1"/>
          </p:cNvSpPr>
          <p:nvPr>
            <p:ph type="dt" sz="half" idx="10"/>
          </p:nvPr>
        </p:nvSpPr>
        <p:spPr/>
        <p:txBody>
          <a:bodyPr/>
          <a:lstStyle/>
          <a:p>
            <a:r>
              <a:rPr lang="en-US"/>
              <a:t>12/13/2018</a:t>
            </a:r>
            <a:endParaRPr lang="en-US" dirty="0"/>
          </a:p>
        </p:txBody>
      </p:sp>
      <p:sp>
        <p:nvSpPr>
          <p:cNvPr id="62" name="Footer Placeholder 61">
            <a:extLst>
              <a:ext uri="{FF2B5EF4-FFF2-40B4-BE49-F238E27FC236}">
                <a16:creationId xmlns:a16="http://schemas.microsoft.com/office/drawing/2014/main" id="{6F793381-A64B-4447-B0C8-ACB6A6A23571}"/>
              </a:ext>
            </a:extLst>
          </p:cNvPr>
          <p:cNvSpPr>
            <a:spLocks noGrp="1"/>
          </p:cNvSpPr>
          <p:nvPr>
            <p:ph type="ftr" sz="quarter" idx="11"/>
          </p:nvPr>
        </p:nvSpPr>
        <p:spPr/>
        <p:txBody>
          <a:bodyPr/>
          <a:lstStyle/>
          <a:p>
            <a:r>
              <a:rPr lang="en-US"/>
              <a:t>Digitizing Cummins</a:t>
            </a:r>
            <a:endParaRPr lang="en-US" dirty="0"/>
          </a:p>
        </p:txBody>
      </p:sp>
      <p:sp>
        <p:nvSpPr>
          <p:cNvPr id="64" name="Rectangle 63">
            <a:extLst>
              <a:ext uri="{FF2B5EF4-FFF2-40B4-BE49-F238E27FC236}">
                <a16:creationId xmlns:a16="http://schemas.microsoft.com/office/drawing/2014/main" id="{1C48F23F-6141-4353-B6EA-7B1DFD29F02E}"/>
              </a:ext>
            </a:extLst>
          </p:cNvPr>
          <p:cNvSpPr/>
          <p:nvPr/>
        </p:nvSpPr>
        <p:spPr>
          <a:xfrm>
            <a:off x="259729" y="1242680"/>
            <a:ext cx="3815700" cy="4279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2185213D-BED6-4F7D-AE5E-57729103FC67}"/>
              </a:ext>
            </a:extLst>
          </p:cNvPr>
          <p:cNvSpPr txBox="1"/>
          <p:nvPr/>
        </p:nvSpPr>
        <p:spPr>
          <a:xfrm>
            <a:off x="930349" y="1604059"/>
            <a:ext cx="2429539" cy="369332"/>
          </a:xfrm>
          <a:prstGeom prst="rect">
            <a:avLst/>
          </a:prstGeom>
          <a:noFill/>
        </p:spPr>
        <p:txBody>
          <a:bodyPr wrap="square" rtlCol="0">
            <a:spAutoFit/>
          </a:bodyPr>
          <a:lstStyle/>
          <a:p>
            <a:r>
              <a:rPr lang="en-US" dirty="0"/>
              <a:t>Org Chart</a:t>
            </a:r>
          </a:p>
        </p:txBody>
      </p:sp>
      <p:sp>
        <p:nvSpPr>
          <p:cNvPr id="60" name="Oval 59">
            <a:extLst>
              <a:ext uri="{FF2B5EF4-FFF2-40B4-BE49-F238E27FC236}">
                <a16:creationId xmlns:a16="http://schemas.microsoft.com/office/drawing/2014/main" id="{2A26CA6C-F397-4D2D-B154-CE0930F91538}"/>
              </a:ext>
            </a:extLst>
          </p:cNvPr>
          <p:cNvSpPr/>
          <p:nvPr/>
        </p:nvSpPr>
        <p:spPr>
          <a:xfrm>
            <a:off x="4845435"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783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1A05FC-4F9B-4289-9717-6AAA5956F3E1}"/>
              </a:ext>
            </a:extLst>
          </p:cNvPr>
          <p:cNvSpPr>
            <a:spLocks noGrp="1"/>
          </p:cNvSpPr>
          <p:nvPr>
            <p:ph type="sldNum" sz="quarter" idx="12"/>
          </p:nvPr>
        </p:nvSpPr>
        <p:spPr/>
        <p:txBody>
          <a:bodyPr/>
          <a:lstStyle/>
          <a:p>
            <a:fld id="{3F10DB90-1E1A-4A52-92A3-0582B7DC5B1B}" type="slidenum">
              <a:rPr lang="en-US" smtClean="0"/>
              <a:t>17</a:t>
            </a:fld>
            <a:endParaRPr lang="en-US"/>
          </a:p>
        </p:txBody>
      </p:sp>
      <p:sp>
        <p:nvSpPr>
          <p:cNvPr id="3" name="Text Placeholder 2">
            <a:extLst>
              <a:ext uri="{FF2B5EF4-FFF2-40B4-BE49-F238E27FC236}">
                <a16:creationId xmlns:a16="http://schemas.microsoft.com/office/drawing/2014/main" id="{ED750775-54A1-429C-8947-634708F1D688}"/>
              </a:ext>
            </a:extLst>
          </p:cNvPr>
          <p:cNvSpPr>
            <a:spLocks noGrp="1"/>
          </p:cNvSpPr>
          <p:nvPr>
            <p:ph type="body" sz="quarter" idx="13"/>
          </p:nvPr>
        </p:nvSpPr>
        <p:spPr/>
        <p:txBody>
          <a:bodyPr/>
          <a:lstStyle/>
          <a:p>
            <a:r>
              <a:rPr lang="en-US" dirty="0"/>
              <a:t>Governance</a:t>
            </a:r>
          </a:p>
        </p:txBody>
      </p:sp>
      <p:sp>
        <p:nvSpPr>
          <p:cNvPr id="4" name="Date Placeholder 3">
            <a:extLst>
              <a:ext uri="{FF2B5EF4-FFF2-40B4-BE49-F238E27FC236}">
                <a16:creationId xmlns:a16="http://schemas.microsoft.com/office/drawing/2014/main" id="{01A9960B-DB5F-4A8D-A2BD-8BD06B96BA23}"/>
              </a:ext>
            </a:extLst>
          </p:cNvPr>
          <p:cNvSpPr>
            <a:spLocks noGrp="1"/>
          </p:cNvSpPr>
          <p:nvPr>
            <p:ph type="dt" sz="half" idx="10"/>
          </p:nvPr>
        </p:nvSpPr>
        <p:spPr/>
        <p:txBody>
          <a:bodyPr/>
          <a:lstStyle/>
          <a:p>
            <a:r>
              <a:rPr lang="en-US"/>
              <a:t>12/13/2018</a:t>
            </a:r>
            <a:endParaRPr lang="en-US" dirty="0"/>
          </a:p>
        </p:txBody>
      </p:sp>
      <p:sp>
        <p:nvSpPr>
          <p:cNvPr id="5" name="Footer Placeholder 4">
            <a:extLst>
              <a:ext uri="{FF2B5EF4-FFF2-40B4-BE49-F238E27FC236}">
                <a16:creationId xmlns:a16="http://schemas.microsoft.com/office/drawing/2014/main" id="{15C16E60-0767-4388-9C63-0189E7B29325}"/>
              </a:ext>
            </a:extLst>
          </p:cNvPr>
          <p:cNvSpPr>
            <a:spLocks noGrp="1"/>
          </p:cNvSpPr>
          <p:nvPr>
            <p:ph type="ftr" sz="quarter" idx="11"/>
          </p:nvPr>
        </p:nvSpPr>
        <p:spPr/>
        <p:txBody>
          <a:bodyPr/>
          <a:lstStyle/>
          <a:p>
            <a:r>
              <a:rPr lang="en-US"/>
              <a:t>Digitizing Cummins</a:t>
            </a:r>
            <a:endParaRPr lang="en-US" dirty="0"/>
          </a:p>
        </p:txBody>
      </p:sp>
      <p:sp>
        <p:nvSpPr>
          <p:cNvPr id="6" name="Oval 5">
            <a:extLst>
              <a:ext uri="{FF2B5EF4-FFF2-40B4-BE49-F238E27FC236}">
                <a16:creationId xmlns:a16="http://schemas.microsoft.com/office/drawing/2014/main" id="{2A26CA6C-F397-4D2D-B154-CE0930F91538}"/>
              </a:ext>
            </a:extLst>
          </p:cNvPr>
          <p:cNvSpPr/>
          <p:nvPr/>
        </p:nvSpPr>
        <p:spPr>
          <a:xfrm>
            <a:off x="4845435"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79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9tqV8Wm5ukJbeBrTm5hThO0XpB6F2CREDbpkIb-5e_UfSLhhbrY-YAvSycGajjG6xMbLVzBPC1Zz_aKaB-Ec6Ld8VeYIq9zZlCOtgGphWEIky-WV5P8c_QiFdscTeDMISi5rxB0A">
            <a:extLst>
              <a:ext uri="{FF2B5EF4-FFF2-40B4-BE49-F238E27FC236}">
                <a16:creationId xmlns:a16="http://schemas.microsoft.com/office/drawing/2014/main" id="{4630C9A4-EF94-4E63-9B9E-1A1433F4F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947738"/>
            <a:ext cx="8118364" cy="37268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0F16C0-AC24-4CDB-A94A-E4227890A027}"/>
              </a:ext>
            </a:extLst>
          </p:cNvPr>
          <p:cNvSpPr txBox="1"/>
          <p:nvPr/>
        </p:nvSpPr>
        <p:spPr>
          <a:xfrm>
            <a:off x="304800" y="504825"/>
            <a:ext cx="11639550" cy="369332"/>
          </a:xfrm>
          <a:prstGeom prst="rect">
            <a:avLst/>
          </a:prstGeom>
          <a:noFill/>
        </p:spPr>
        <p:txBody>
          <a:bodyPr wrap="square" rtlCol="0">
            <a:spAutoFit/>
          </a:bodyPr>
          <a:lstStyle/>
          <a:p>
            <a:r>
              <a:rPr lang="en-US" dirty="0"/>
              <a:t>Agile Governance Enables Quick Oversight and Administration on New Technology without Hindering Business Agility</a:t>
            </a:r>
          </a:p>
        </p:txBody>
      </p:sp>
      <p:sp>
        <p:nvSpPr>
          <p:cNvPr id="5" name="TextBox 4">
            <a:extLst>
              <a:ext uri="{FF2B5EF4-FFF2-40B4-BE49-F238E27FC236}">
                <a16:creationId xmlns:a16="http://schemas.microsoft.com/office/drawing/2014/main" id="{FAA20C22-D25F-416C-A19E-CA19E4629498}"/>
              </a:ext>
            </a:extLst>
          </p:cNvPr>
          <p:cNvSpPr txBox="1"/>
          <p:nvPr/>
        </p:nvSpPr>
        <p:spPr>
          <a:xfrm>
            <a:off x="8537464" y="947738"/>
            <a:ext cx="3406886" cy="5909310"/>
          </a:xfrm>
          <a:prstGeom prst="rect">
            <a:avLst/>
          </a:prstGeom>
          <a:noFill/>
        </p:spPr>
        <p:txBody>
          <a:bodyPr wrap="square" rtlCol="0">
            <a:spAutoFit/>
          </a:bodyPr>
          <a:lstStyle/>
          <a:p>
            <a:r>
              <a:rPr lang="en-US" dirty="0"/>
              <a:t>Agile governance is holistic and applies the Agile methodology rather than being constrained to a single department as in traditional governance i.e. IT</a:t>
            </a:r>
          </a:p>
          <a:p>
            <a:endParaRPr lang="en-US" dirty="0"/>
          </a:p>
          <a:p>
            <a:r>
              <a:rPr lang="en-US" u="sng" dirty="0"/>
              <a:t>Agile governance asks two key questions:</a:t>
            </a:r>
          </a:p>
          <a:p>
            <a:pPr marL="342900" indent="-342900">
              <a:buAutoNum type="arabicPeriod"/>
            </a:pPr>
            <a:r>
              <a:rPr lang="en-US" dirty="0"/>
              <a:t>Is Cummins getting value for its investments?</a:t>
            </a:r>
          </a:p>
          <a:p>
            <a:pPr marL="342900" indent="-342900">
              <a:buAutoNum type="arabicPeriod"/>
            </a:pPr>
            <a:r>
              <a:rPr lang="en-US" dirty="0"/>
              <a:t>Are the implemented solutions meeting expectations?</a:t>
            </a:r>
          </a:p>
          <a:p>
            <a:pPr marL="342900" indent="-342900">
              <a:buAutoNum type="arabicPeriod"/>
            </a:pPr>
            <a:endParaRPr lang="en-US" dirty="0"/>
          </a:p>
          <a:p>
            <a:r>
              <a:rPr lang="en-US" u="sng" dirty="0"/>
              <a:t>Business value to Cummins:</a:t>
            </a:r>
          </a:p>
          <a:p>
            <a:pPr marL="285750" indent="-285750">
              <a:buFont typeface="Arial" panose="020B0604020202020204" pitchFamily="34" charset="0"/>
              <a:buChar char="•"/>
            </a:pPr>
            <a:r>
              <a:rPr lang="en-US" dirty="0"/>
              <a:t>Flexibility by business segment and team</a:t>
            </a:r>
          </a:p>
          <a:p>
            <a:pPr marL="285750" indent="-285750">
              <a:buFont typeface="Arial" panose="020B0604020202020204" pitchFamily="34" charset="0"/>
              <a:buChar char="•"/>
            </a:pPr>
            <a:r>
              <a:rPr lang="en-US" dirty="0"/>
              <a:t>Enable LMRG to focus on high profile projects and initiatives</a:t>
            </a:r>
          </a:p>
          <a:p>
            <a:pPr marL="285750" indent="-285750">
              <a:buFont typeface="Arial" panose="020B0604020202020204" pitchFamily="34" charset="0"/>
              <a:buChar char="•"/>
            </a:pPr>
            <a:r>
              <a:rPr lang="en-US" dirty="0"/>
              <a:t>Closely align daily tasks within teams to overall enterprise</a:t>
            </a:r>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C84ED8A0-7BFD-434C-8A41-9004E7E41CE1}"/>
              </a:ext>
            </a:extLst>
          </p:cNvPr>
          <p:cNvSpPr/>
          <p:nvPr/>
        </p:nvSpPr>
        <p:spPr>
          <a:xfrm>
            <a:off x="930390" y="5105399"/>
            <a:ext cx="721276" cy="68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(Icon)</a:t>
            </a:r>
          </a:p>
        </p:txBody>
      </p:sp>
      <p:sp>
        <p:nvSpPr>
          <p:cNvPr id="8" name="Rectangle 7">
            <a:extLst>
              <a:ext uri="{FF2B5EF4-FFF2-40B4-BE49-F238E27FC236}">
                <a16:creationId xmlns:a16="http://schemas.microsoft.com/office/drawing/2014/main" id="{6B2D5994-4403-4198-B23A-E2342AF5C2D8}"/>
              </a:ext>
            </a:extLst>
          </p:cNvPr>
          <p:cNvSpPr/>
          <p:nvPr/>
        </p:nvSpPr>
        <p:spPr>
          <a:xfrm>
            <a:off x="2481045" y="5083104"/>
            <a:ext cx="721276" cy="68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(Icon)</a:t>
            </a:r>
          </a:p>
        </p:txBody>
      </p:sp>
      <p:sp>
        <p:nvSpPr>
          <p:cNvPr id="7" name="TextBox 6">
            <a:extLst>
              <a:ext uri="{FF2B5EF4-FFF2-40B4-BE49-F238E27FC236}">
                <a16:creationId xmlns:a16="http://schemas.microsoft.com/office/drawing/2014/main" id="{B00F5438-E06D-4A20-A445-7EB31A1CA8E2}"/>
              </a:ext>
            </a:extLst>
          </p:cNvPr>
          <p:cNvSpPr txBox="1"/>
          <p:nvPr/>
        </p:nvSpPr>
        <p:spPr>
          <a:xfrm>
            <a:off x="552450" y="4705350"/>
            <a:ext cx="4048125" cy="369332"/>
          </a:xfrm>
          <a:prstGeom prst="rect">
            <a:avLst/>
          </a:prstGeom>
          <a:noFill/>
        </p:spPr>
        <p:txBody>
          <a:bodyPr wrap="square" rtlCol="0">
            <a:spAutoFit/>
          </a:bodyPr>
          <a:lstStyle/>
          <a:p>
            <a:r>
              <a:rPr lang="en-US" u="sng" dirty="0"/>
              <a:t>Steps to implement Agile Governance:</a:t>
            </a:r>
          </a:p>
        </p:txBody>
      </p:sp>
      <p:sp>
        <p:nvSpPr>
          <p:cNvPr id="12" name="TextBox 11">
            <a:extLst>
              <a:ext uri="{FF2B5EF4-FFF2-40B4-BE49-F238E27FC236}">
                <a16:creationId xmlns:a16="http://schemas.microsoft.com/office/drawing/2014/main" id="{6D6D7583-8229-4651-8E60-023ADE36DD74}"/>
              </a:ext>
            </a:extLst>
          </p:cNvPr>
          <p:cNvSpPr txBox="1"/>
          <p:nvPr/>
        </p:nvSpPr>
        <p:spPr>
          <a:xfrm>
            <a:off x="419100" y="5818853"/>
            <a:ext cx="1685926" cy="923330"/>
          </a:xfrm>
          <a:prstGeom prst="rect">
            <a:avLst/>
          </a:prstGeom>
          <a:noFill/>
        </p:spPr>
        <p:txBody>
          <a:bodyPr wrap="square" rtlCol="0">
            <a:spAutoFit/>
          </a:bodyPr>
          <a:lstStyle/>
          <a:p>
            <a:pPr algn="ctr"/>
            <a:r>
              <a:rPr lang="en-US" dirty="0"/>
              <a:t>Train workforce in Agile methodology</a:t>
            </a:r>
          </a:p>
        </p:txBody>
      </p:sp>
      <p:sp>
        <p:nvSpPr>
          <p:cNvPr id="15" name="Rectangle 14">
            <a:extLst>
              <a:ext uri="{FF2B5EF4-FFF2-40B4-BE49-F238E27FC236}">
                <a16:creationId xmlns:a16="http://schemas.microsoft.com/office/drawing/2014/main" id="{5285B467-6F52-4618-BC4A-87B8B14823E2}"/>
              </a:ext>
            </a:extLst>
          </p:cNvPr>
          <p:cNvSpPr/>
          <p:nvPr/>
        </p:nvSpPr>
        <p:spPr>
          <a:xfrm>
            <a:off x="4119565" y="5074682"/>
            <a:ext cx="721276" cy="68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(Icon)</a:t>
            </a:r>
          </a:p>
        </p:txBody>
      </p:sp>
      <p:sp>
        <p:nvSpPr>
          <p:cNvPr id="16" name="Rectangle 15">
            <a:extLst>
              <a:ext uri="{FF2B5EF4-FFF2-40B4-BE49-F238E27FC236}">
                <a16:creationId xmlns:a16="http://schemas.microsoft.com/office/drawing/2014/main" id="{75D60059-E997-45E6-B9AE-3DDC9228A679}"/>
              </a:ext>
            </a:extLst>
          </p:cNvPr>
          <p:cNvSpPr/>
          <p:nvPr/>
        </p:nvSpPr>
        <p:spPr>
          <a:xfrm>
            <a:off x="5763937" y="5074681"/>
            <a:ext cx="721276" cy="68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(Icon)</a:t>
            </a:r>
          </a:p>
        </p:txBody>
      </p:sp>
      <p:sp>
        <p:nvSpPr>
          <p:cNvPr id="17" name="TextBox 16">
            <a:extLst>
              <a:ext uri="{FF2B5EF4-FFF2-40B4-BE49-F238E27FC236}">
                <a16:creationId xmlns:a16="http://schemas.microsoft.com/office/drawing/2014/main" id="{C6DFD1AE-FF6A-4035-8D95-7F159D547914}"/>
              </a:ext>
            </a:extLst>
          </p:cNvPr>
          <p:cNvSpPr txBox="1"/>
          <p:nvPr/>
        </p:nvSpPr>
        <p:spPr>
          <a:xfrm>
            <a:off x="1968611" y="5818853"/>
            <a:ext cx="1685926" cy="923330"/>
          </a:xfrm>
          <a:prstGeom prst="rect">
            <a:avLst/>
          </a:prstGeom>
          <a:noFill/>
        </p:spPr>
        <p:txBody>
          <a:bodyPr wrap="square" rtlCol="0">
            <a:spAutoFit/>
          </a:bodyPr>
          <a:lstStyle/>
          <a:p>
            <a:pPr algn="ctr"/>
            <a:r>
              <a:rPr lang="en-US" dirty="0"/>
              <a:t>Build MDM foundation for data </a:t>
            </a:r>
            <a:r>
              <a:rPr lang="en-US" dirty="0" err="1"/>
              <a:t>mgmt</a:t>
            </a:r>
            <a:endParaRPr lang="en-US" dirty="0"/>
          </a:p>
        </p:txBody>
      </p:sp>
      <p:sp>
        <p:nvSpPr>
          <p:cNvPr id="18" name="TextBox 17">
            <a:extLst>
              <a:ext uri="{FF2B5EF4-FFF2-40B4-BE49-F238E27FC236}">
                <a16:creationId xmlns:a16="http://schemas.microsoft.com/office/drawing/2014/main" id="{460FA36C-0ADE-439F-9EE1-9D86106B5BCC}"/>
              </a:ext>
            </a:extLst>
          </p:cNvPr>
          <p:cNvSpPr txBox="1"/>
          <p:nvPr/>
        </p:nvSpPr>
        <p:spPr>
          <a:xfrm>
            <a:off x="3635319" y="5819479"/>
            <a:ext cx="1685926" cy="1754326"/>
          </a:xfrm>
          <a:prstGeom prst="rect">
            <a:avLst/>
          </a:prstGeom>
          <a:noFill/>
        </p:spPr>
        <p:txBody>
          <a:bodyPr wrap="square" rtlCol="0">
            <a:spAutoFit/>
          </a:bodyPr>
          <a:lstStyle/>
          <a:p>
            <a:pPr algn="ctr"/>
            <a:r>
              <a:rPr lang="en-US" dirty="0"/>
              <a:t>Create scrum governance team with reps from each business segment</a:t>
            </a:r>
          </a:p>
        </p:txBody>
      </p:sp>
      <p:sp>
        <p:nvSpPr>
          <p:cNvPr id="19" name="TextBox 18">
            <a:extLst>
              <a:ext uri="{FF2B5EF4-FFF2-40B4-BE49-F238E27FC236}">
                <a16:creationId xmlns:a16="http://schemas.microsoft.com/office/drawing/2014/main" id="{8076B728-7958-4610-AFF1-159017896102}"/>
              </a:ext>
            </a:extLst>
          </p:cNvPr>
          <p:cNvSpPr txBox="1"/>
          <p:nvPr/>
        </p:nvSpPr>
        <p:spPr>
          <a:xfrm>
            <a:off x="5281612" y="5819479"/>
            <a:ext cx="1685926" cy="923330"/>
          </a:xfrm>
          <a:prstGeom prst="rect">
            <a:avLst/>
          </a:prstGeom>
          <a:noFill/>
        </p:spPr>
        <p:txBody>
          <a:bodyPr wrap="square" rtlCol="0">
            <a:spAutoFit/>
          </a:bodyPr>
          <a:lstStyle/>
          <a:p>
            <a:pPr algn="ctr"/>
            <a:r>
              <a:rPr lang="en-US" dirty="0"/>
              <a:t>Maintain business value alignment</a:t>
            </a:r>
          </a:p>
        </p:txBody>
      </p:sp>
    </p:spTree>
    <p:extLst>
      <p:ext uri="{BB962C8B-B14F-4D97-AF65-F5344CB8AC3E}">
        <p14:creationId xmlns:p14="http://schemas.microsoft.com/office/powerpoint/2010/main" val="1541769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CEEE4B-4F8C-4B0C-8601-3D8C9C121553}"/>
              </a:ext>
            </a:extLst>
          </p:cNvPr>
          <p:cNvSpPr>
            <a:spLocks noGrp="1"/>
          </p:cNvSpPr>
          <p:nvPr>
            <p:ph type="sldNum" sz="quarter" idx="12"/>
          </p:nvPr>
        </p:nvSpPr>
        <p:spPr/>
        <p:txBody>
          <a:bodyPr/>
          <a:lstStyle/>
          <a:p>
            <a:fld id="{3F10DB90-1E1A-4A52-92A3-0582B7DC5B1B}" type="slidenum">
              <a:rPr lang="en-US" smtClean="0"/>
              <a:t>19</a:t>
            </a:fld>
            <a:endParaRPr lang="en-US"/>
          </a:p>
        </p:txBody>
      </p:sp>
      <p:sp>
        <p:nvSpPr>
          <p:cNvPr id="3" name="Text Placeholder 2">
            <a:extLst>
              <a:ext uri="{FF2B5EF4-FFF2-40B4-BE49-F238E27FC236}">
                <a16:creationId xmlns:a16="http://schemas.microsoft.com/office/drawing/2014/main" id="{AEC9D8BF-A5E9-45CE-BCAB-030428C56684}"/>
              </a:ext>
            </a:extLst>
          </p:cNvPr>
          <p:cNvSpPr>
            <a:spLocks noGrp="1"/>
          </p:cNvSpPr>
          <p:nvPr>
            <p:ph type="body" sz="quarter" idx="13"/>
          </p:nvPr>
        </p:nvSpPr>
        <p:spPr/>
        <p:txBody>
          <a:bodyPr/>
          <a:lstStyle/>
          <a:p>
            <a:r>
              <a:rPr lang="en-US" dirty="0"/>
              <a:t>Timeline</a:t>
            </a:r>
          </a:p>
        </p:txBody>
      </p:sp>
      <p:sp>
        <p:nvSpPr>
          <p:cNvPr id="4" name="Date Placeholder 3">
            <a:extLst>
              <a:ext uri="{FF2B5EF4-FFF2-40B4-BE49-F238E27FC236}">
                <a16:creationId xmlns:a16="http://schemas.microsoft.com/office/drawing/2014/main" id="{A07C787F-5F53-4AEC-B72C-65508D7188CF}"/>
              </a:ext>
            </a:extLst>
          </p:cNvPr>
          <p:cNvSpPr>
            <a:spLocks noGrp="1"/>
          </p:cNvSpPr>
          <p:nvPr>
            <p:ph type="dt" sz="half" idx="10"/>
          </p:nvPr>
        </p:nvSpPr>
        <p:spPr/>
        <p:txBody>
          <a:bodyPr/>
          <a:lstStyle/>
          <a:p>
            <a:r>
              <a:rPr lang="en-US"/>
              <a:t>12/13/2018</a:t>
            </a:r>
            <a:endParaRPr lang="en-US" dirty="0"/>
          </a:p>
        </p:txBody>
      </p:sp>
      <p:sp>
        <p:nvSpPr>
          <p:cNvPr id="5" name="Footer Placeholder 4">
            <a:extLst>
              <a:ext uri="{FF2B5EF4-FFF2-40B4-BE49-F238E27FC236}">
                <a16:creationId xmlns:a16="http://schemas.microsoft.com/office/drawing/2014/main" id="{41CD325A-AD31-4883-BBAB-1A688381738A}"/>
              </a:ext>
            </a:extLst>
          </p:cNvPr>
          <p:cNvSpPr>
            <a:spLocks noGrp="1"/>
          </p:cNvSpPr>
          <p:nvPr>
            <p:ph type="ftr" sz="quarter" idx="11"/>
          </p:nvPr>
        </p:nvSpPr>
        <p:spPr/>
        <p:txBody>
          <a:bodyPr/>
          <a:lstStyle/>
          <a:p>
            <a:r>
              <a:rPr lang="en-US"/>
              <a:t>Digitizing Cummins</a:t>
            </a:r>
            <a:endParaRPr lang="en-US" dirty="0"/>
          </a:p>
        </p:txBody>
      </p:sp>
      <p:sp>
        <p:nvSpPr>
          <p:cNvPr id="6" name="Oval 5">
            <a:extLst>
              <a:ext uri="{FF2B5EF4-FFF2-40B4-BE49-F238E27FC236}">
                <a16:creationId xmlns:a16="http://schemas.microsoft.com/office/drawing/2014/main" id="{2A26CA6C-F397-4D2D-B154-CE0930F91538}"/>
              </a:ext>
            </a:extLst>
          </p:cNvPr>
          <p:cNvSpPr/>
          <p:nvPr/>
        </p:nvSpPr>
        <p:spPr>
          <a:xfrm>
            <a:off x="6558827"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696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0"/>
                    </a14:imgEffect>
                    <a14:imgEffect>
                      <a14:saturation sat="0"/>
                    </a14:imgEffect>
                    <a14:imgEffect>
                      <a14:brightnessContrast brigh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3E0C3-B170-4097-B7C6-EB3723E3BDC1}"/>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2F62F3D5-3A44-4D85-B349-3AFAF178080A}"/>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D122C7E6-D45E-487A-B2B3-3A103667C412}"/>
              </a:ext>
            </a:extLst>
          </p:cNvPr>
          <p:cNvSpPr>
            <a:spLocks noGrp="1"/>
          </p:cNvSpPr>
          <p:nvPr>
            <p:ph type="sldNum" sz="quarter" idx="12"/>
          </p:nvPr>
        </p:nvSpPr>
        <p:spPr/>
        <p:txBody>
          <a:bodyPr/>
          <a:lstStyle/>
          <a:p>
            <a:fld id="{3F10DB90-1E1A-4A52-92A3-0582B7DC5B1B}" type="slidenum">
              <a:rPr lang="en-US" smtClean="0"/>
              <a:t>2</a:t>
            </a:fld>
            <a:endParaRPr lang="en-US"/>
          </a:p>
        </p:txBody>
      </p:sp>
      <p:sp>
        <p:nvSpPr>
          <p:cNvPr id="5" name="Rectangle 4">
            <a:extLst>
              <a:ext uri="{FF2B5EF4-FFF2-40B4-BE49-F238E27FC236}">
                <a16:creationId xmlns:a16="http://schemas.microsoft.com/office/drawing/2014/main" id="{9E24F4B2-0867-41A1-BB58-6085315587CC}"/>
              </a:ext>
            </a:extLst>
          </p:cNvPr>
          <p:cNvSpPr/>
          <p:nvPr/>
        </p:nvSpPr>
        <p:spPr>
          <a:xfrm>
            <a:off x="7094053" y="-260973"/>
            <a:ext cx="4616727" cy="7066721"/>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A715C8B-6B5B-4559-A968-2EF1A7904129}"/>
              </a:ext>
            </a:extLst>
          </p:cNvPr>
          <p:cNvSpPr txBox="1"/>
          <p:nvPr/>
        </p:nvSpPr>
        <p:spPr>
          <a:xfrm>
            <a:off x="755374" y="295510"/>
            <a:ext cx="3245126" cy="1200329"/>
          </a:xfrm>
          <a:prstGeom prst="rect">
            <a:avLst/>
          </a:prstGeom>
          <a:noFill/>
        </p:spPr>
        <p:txBody>
          <a:bodyPr wrap="square" rtlCol="0">
            <a:spAutoFit/>
          </a:bodyPr>
          <a:lstStyle/>
          <a:p>
            <a:r>
              <a:rPr lang="en-US" sz="7200" dirty="0">
                <a:solidFill>
                  <a:schemeClr val="bg1"/>
                </a:solidFill>
              </a:rPr>
              <a:t>Agenda</a:t>
            </a:r>
          </a:p>
        </p:txBody>
      </p:sp>
      <p:cxnSp>
        <p:nvCxnSpPr>
          <p:cNvPr id="7" name="Straight Connector 6">
            <a:extLst>
              <a:ext uri="{FF2B5EF4-FFF2-40B4-BE49-F238E27FC236}">
                <a16:creationId xmlns:a16="http://schemas.microsoft.com/office/drawing/2014/main" id="{52B2F620-F360-4436-B7E7-183409CB7E92}"/>
              </a:ext>
            </a:extLst>
          </p:cNvPr>
          <p:cNvCxnSpPr/>
          <p:nvPr/>
        </p:nvCxnSpPr>
        <p:spPr>
          <a:xfrm>
            <a:off x="850230" y="1441173"/>
            <a:ext cx="3904335" cy="0"/>
          </a:xfrm>
          <a:prstGeom prst="line">
            <a:avLst/>
          </a:prstGeom>
          <a:ln w="22225">
            <a:solidFill>
              <a:srgbClr val="DB210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C265227-0EB6-41DD-9804-27B79D7CA8CA}"/>
              </a:ext>
            </a:extLst>
          </p:cNvPr>
          <p:cNvSpPr txBox="1"/>
          <p:nvPr/>
        </p:nvSpPr>
        <p:spPr>
          <a:xfrm>
            <a:off x="7285383" y="136525"/>
            <a:ext cx="4068417" cy="6432530"/>
          </a:xfrm>
          <a:prstGeom prst="rect">
            <a:avLst/>
          </a:prstGeom>
          <a:noFill/>
        </p:spPr>
        <p:txBody>
          <a:bodyPr wrap="square" rtlCol="0">
            <a:spAutoFit/>
          </a:bodyPr>
          <a:lstStyle/>
          <a:p>
            <a:r>
              <a:rPr lang="en-US" sz="3200" i="1" dirty="0">
                <a:solidFill>
                  <a:srgbClr val="DB210B"/>
                </a:solidFill>
              </a:rPr>
              <a:t>01</a:t>
            </a:r>
            <a:r>
              <a:rPr lang="en-US" sz="3200" i="1" dirty="0">
                <a:solidFill>
                  <a:schemeClr val="bg1"/>
                </a:solidFill>
              </a:rPr>
              <a:t> </a:t>
            </a:r>
          </a:p>
          <a:p>
            <a:r>
              <a:rPr lang="en-US" sz="2400" dirty="0">
                <a:solidFill>
                  <a:schemeClr val="bg1"/>
                </a:solidFill>
              </a:rPr>
              <a:t>Overview</a:t>
            </a:r>
          </a:p>
          <a:p>
            <a:endParaRPr lang="en-US" sz="1600" dirty="0">
              <a:solidFill>
                <a:schemeClr val="bg1"/>
              </a:solidFill>
            </a:endParaRPr>
          </a:p>
          <a:p>
            <a:r>
              <a:rPr lang="en-US" sz="3200" i="1" dirty="0">
                <a:solidFill>
                  <a:srgbClr val="DB210B"/>
                </a:solidFill>
              </a:rPr>
              <a:t>02 </a:t>
            </a:r>
            <a:endParaRPr lang="en-US" sz="2400" i="1" dirty="0">
              <a:solidFill>
                <a:srgbClr val="DB210B"/>
              </a:solidFill>
            </a:endParaRPr>
          </a:p>
          <a:p>
            <a:r>
              <a:rPr lang="en-US" sz="2400" dirty="0">
                <a:solidFill>
                  <a:schemeClr val="bg1"/>
                </a:solidFill>
              </a:rPr>
              <a:t>Our Recommendations</a:t>
            </a:r>
          </a:p>
          <a:p>
            <a:endParaRPr lang="en-US" sz="1600" dirty="0">
              <a:solidFill>
                <a:schemeClr val="bg1"/>
              </a:solidFill>
            </a:endParaRPr>
          </a:p>
          <a:p>
            <a:r>
              <a:rPr lang="en-US" sz="3200" i="1" dirty="0">
                <a:solidFill>
                  <a:srgbClr val="DB210B"/>
                </a:solidFill>
              </a:rPr>
              <a:t>03 </a:t>
            </a:r>
          </a:p>
          <a:p>
            <a:r>
              <a:rPr lang="en-US" sz="2400" dirty="0">
                <a:solidFill>
                  <a:schemeClr val="bg1"/>
                </a:solidFill>
              </a:rPr>
              <a:t>Change Management</a:t>
            </a:r>
          </a:p>
          <a:p>
            <a:endParaRPr lang="en-US" sz="1600" dirty="0">
              <a:solidFill>
                <a:schemeClr val="bg1"/>
              </a:solidFill>
            </a:endParaRPr>
          </a:p>
          <a:p>
            <a:r>
              <a:rPr lang="en-US" sz="3200" i="1" dirty="0">
                <a:solidFill>
                  <a:srgbClr val="DB210B"/>
                </a:solidFill>
              </a:rPr>
              <a:t>04</a:t>
            </a:r>
            <a:endParaRPr lang="en-US" sz="2400" i="1" dirty="0">
              <a:solidFill>
                <a:srgbClr val="DB210B"/>
              </a:solidFill>
            </a:endParaRPr>
          </a:p>
          <a:p>
            <a:r>
              <a:rPr lang="en-US" sz="2400" dirty="0">
                <a:solidFill>
                  <a:schemeClr val="bg1"/>
                </a:solidFill>
              </a:rPr>
              <a:t>Implementation</a:t>
            </a:r>
          </a:p>
          <a:p>
            <a:endParaRPr lang="en-US" sz="1600" dirty="0">
              <a:solidFill>
                <a:schemeClr val="bg1"/>
              </a:solidFill>
            </a:endParaRPr>
          </a:p>
          <a:p>
            <a:r>
              <a:rPr lang="en-US" sz="3200" i="1" dirty="0">
                <a:solidFill>
                  <a:srgbClr val="DB210B"/>
                </a:solidFill>
              </a:rPr>
              <a:t>05</a:t>
            </a:r>
          </a:p>
          <a:p>
            <a:r>
              <a:rPr lang="en-US" sz="2400" dirty="0">
                <a:solidFill>
                  <a:schemeClr val="bg1"/>
                </a:solidFill>
              </a:rPr>
              <a:t>Financials </a:t>
            </a:r>
          </a:p>
          <a:p>
            <a:endParaRPr lang="en-US" sz="1600" dirty="0">
              <a:solidFill>
                <a:srgbClr val="DB210B"/>
              </a:solidFill>
            </a:endParaRPr>
          </a:p>
          <a:p>
            <a:r>
              <a:rPr lang="en-US" sz="3200" i="1" dirty="0">
                <a:solidFill>
                  <a:srgbClr val="DB210B"/>
                </a:solidFill>
              </a:rPr>
              <a:t>06</a:t>
            </a:r>
          </a:p>
          <a:p>
            <a:r>
              <a:rPr lang="en-US" sz="2400" dirty="0">
                <a:solidFill>
                  <a:schemeClr val="bg1"/>
                </a:solidFill>
              </a:rPr>
              <a:t>Risk and Mitigation</a:t>
            </a:r>
          </a:p>
        </p:txBody>
      </p:sp>
    </p:spTree>
    <p:extLst>
      <p:ext uri="{BB962C8B-B14F-4D97-AF65-F5344CB8AC3E}">
        <p14:creationId xmlns:p14="http://schemas.microsoft.com/office/powerpoint/2010/main" val="3154935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31F959-A6CE-4EA6-9517-91D5C33B1665}"/>
              </a:ext>
            </a:extLst>
          </p:cNvPr>
          <p:cNvSpPr>
            <a:spLocks noGrp="1"/>
          </p:cNvSpPr>
          <p:nvPr>
            <p:ph type="sldNum" sz="quarter" idx="12"/>
          </p:nvPr>
        </p:nvSpPr>
        <p:spPr/>
        <p:txBody>
          <a:bodyPr/>
          <a:lstStyle/>
          <a:p>
            <a:fld id="{3F10DB90-1E1A-4A52-92A3-0582B7DC5B1B}" type="slidenum">
              <a:rPr lang="en-US" smtClean="0"/>
              <a:t>20</a:t>
            </a:fld>
            <a:endParaRPr lang="en-US"/>
          </a:p>
        </p:txBody>
      </p:sp>
      <p:sp>
        <p:nvSpPr>
          <p:cNvPr id="3" name="Text Placeholder 2">
            <a:extLst>
              <a:ext uri="{FF2B5EF4-FFF2-40B4-BE49-F238E27FC236}">
                <a16:creationId xmlns:a16="http://schemas.microsoft.com/office/drawing/2014/main" id="{34253AB9-2325-40BC-95BC-06BA8C0B235C}"/>
              </a:ext>
            </a:extLst>
          </p:cNvPr>
          <p:cNvSpPr>
            <a:spLocks noGrp="1"/>
          </p:cNvSpPr>
          <p:nvPr>
            <p:ph type="body" sz="quarter" idx="13"/>
          </p:nvPr>
        </p:nvSpPr>
        <p:spPr/>
        <p:txBody>
          <a:bodyPr/>
          <a:lstStyle/>
          <a:p>
            <a:r>
              <a:rPr lang="en-US" dirty="0"/>
              <a:t>Financials</a:t>
            </a:r>
          </a:p>
        </p:txBody>
      </p:sp>
      <p:sp>
        <p:nvSpPr>
          <p:cNvPr id="4" name="Date Placeholder 3">
            <a:extLst>
              <a:ext uri="{FF2B5EF4-FFF2-40B4-BE49-F238E27FC236}">
                <a16:creationId xmlns:a16="http://schemas.microsoft.com/office/drawing/2014/main" id="{40B1F92C-2B75-4270-B1BB-D91F0684FB5B}"/>
              </a:ext>
            </a:extLst>
          </p:cNvPr>
          <p:cNvSpPr>
            <a:spLocks noGrp="1"/>
          </p:cNvSpPr>
          <p:nvPr>
            <p:ph type="dt" sz="half" idx="10"/>
          </p:nvPr>
        </p:nvSpPr>
        <p:spPr/>
        <p:txBody>
          <a:bodyPr/>
          <a:lstStyle/>
          <a:p>
            <a:r>
              <a:rPr lang="en-US"/>
              <a:t>12/13/2018</a:t>
            </a:r>
            <a:endParaRPr lang="en-US" dirty="0"/>
          </a:p>
        </p:txBody>
      </p:sp>
      <p:sp>
        <p:nvSpPr>
          <p:cNvPr id="5" name="Footer Placeholder 4">
            <a:extLst>
              <a:ext uri="{FF2B5EF4-FFF2-40B4-BE49-F238E27FC236}">
                <a16:creationId xmlns:a16="http://schemas.microsoft.com/office/drawing/2014/main" id="{4C469702-6EEB-4818-A72D-4505E4BFCE1D}"/>
              </a:ext>
            </a:extLst>
          </p:cNvPr>
          <p:cNvSpPr>
            <a:spLocks noGrp="1"/>
          </p:cNvSpPr>
          <p:nvPr>
            <p:ph type="ftr" sz="quarter" idx="11"/>
          </p:nvPr>
        </p:nvSpPr>
        <p:spPr/>
        <p:txBody>
          <a:bodyPr/>
          <a:lstStyle/>
          <a:p>
            <a:r>
              <a:rPr lang="en-US"/>
              <a:t>Digitizing Cummins</a:t>
            </a:r>
            <a:endParaRPr lang="en-US" dirty="0"/>
          </a:p>
        </p:txBody>
      </p:sp>
      <p:sp>
        <p:nvSpPr>
          <p:cNvPr id="6" name="Oval 5">
            <a:extLst>
              <a:ext uri="{FF2B5EF4-FFF2-40B4-BE49-F238E27FC236}">
                <a16:creationId xmlns:a16="http://schemas.microsoft.com/office/drawing/2014/main" id="{2A26CA6C-F397-4D2D-B154-CE0930F91538}"/>
              </a:ext>
            </a:extLst>
          </p:cNvPr>
          <p:cNvSpPr/>
          <p:nvPr/>
        </p:nvSpPr>
        <p:spPr>
          <a:xfrm>
            <a:off x="8227837"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472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83AF7-59A2-4EAC-BEB3-79520EEF6959}"/>
              </a:ext>
            </a:extLst>
          </p:cNvPr>
          <p:cNvSpPr>
            <a:spLocks noGrp="1"/>
          </p:cNvSpPr>
          <p:nvPr>
            <p:ph type="sldNum" sz="quarter" idx="12"/>
          </p:nvPr>
        </p:nvSpPr>
        <p:spPr/>
        <p:txBody>
          <a:bodyPr/>
          <a:lstStyle/>
          <a:p>
            <a:fld id="{3F10DB90-1E1A-4A52-92A3-0582B7DC5B1B}" type="slidenum">
              <a:rPr lang="en-US" smtClean="0"/>
              <a:t>21</a:t>
            </a:fld>
            <a:endParaRPr lang="en-US"/>
          </a:p>
        </p:txBody>
      </p:sp>
      <p:sp>
        <p:nvSpPr>
          <p:cNvPr id="3" name="Text Placeholder 2">
            <a:extLst>
              <a:ext uri="{FF2B5EF4-FFF2-40B4-BE49-F238E27FC236}">
                <a16:creationId xmlns:a16="http://schemas.microsoft.com/office/drawing/2014/main" id="{A94A2656-6382-4017-A11B-8DB520A95D16}"/>
              </a:ext>
            </a:extLst>
          </p:cNvPr>
          <p:cNvSpPr>
            <a:spLocks noGrp="1"/>
          </p:cNvSpPr>
          <p:nvPr>
            <p:ph type="body" sz="quarter" idx="13"/>
          </p:nvPr>
        </p:nvSpPr>
        <p:spPr/>
        <p:txBody>
          <a:bodyPr/>
          <a:lstStyle/>
          <a:p>
            <a:r>
              <a:rPr lang="en-US" dirty="0"/>
              <a:t>Risk and Mitigation</a:t>
            </a:r>
          </a:p>
        </p:txBody>
      </p:sp>
      <p:sp>
        <p:nvSpPr>
          <p:cNvPr id="4" name="Date Placeholder 3">
            <a:extLst>
              <a:ext uri="{FF2B5EF4-FFF2-40B4-BE49-F238E27FC236}">
                <a16:creationId xmlns:a16="http://schemas.microsoft.com/office/drawing/2014/main" id="{A0E9BBFB-5C55-4ABC-8C7E-3DB9F52C257E}"/>
              </a:ext>
            </a:extLst>
          </p:cNvPr>
          <p:cNvSpPr>
            <a:spLocks noGrp="1"/>
          </p:cNvSpPr>
          <p:nvPr>
            <p:ph type="dt" sz="half" idx="10"/>
          </p:nvPr>
        </p:nvSpPr>
        <p:spPr/>
        <p:txBody>
          <a:bodyPr/>
          <a:lstStyle/>
          <a:p>
            <a:r>
              <a:rPr lang="en-US"/>
              <a:t>12/13/2018</a:t>
            </a:r>
            <a:endParaRPr lang="en-US" dirty="0"/>
          </a:p>
        </p:txBody>
      </p:sp>
      <p:sp>
        <p:nvSpPr>
          <p:cNvPr id="5" name="Footer Placeholder 4">
            <a:extLst>
              <a:ext uri="{FF2B5EF4-FFF2-40B4-BE49-F238E27FC236}">
                <a16:creationId xmlns:a16="http://schemas.microsoft.com/office/drawing/2014/main" id="{5F549C70-35ED-48FD-9B5B-C14B8BDA99A6}"/>
              </a:ext>
            </a:extLst>
          </p:cNvPr>
          <p:cNvSpPr>
            <a:spLocks noGrp="1"/>
          </p:cNvSpPr>
          <p:nvPr>
            <p:ph type="ftr" sz="quarter" idx="11"/>
          </p:nvPr>
        </p:nvSpPr>
        <p:spPr/>
        <p:txBody>
          <a:bodyPr/>
          <a:lstStyle/>
          <a:p>
            <a:r>
              <a:rPr lang="en-US"/>
              <a:t>Digitizing Cummins</a:t>
            </a:r>
            <a:endParaRPr lang="en-US" dirty="0"/>
          </a:p>
        </p:txBody>
      </p:sp>
      <p:sp>
        <p:nvSpPr>
          <p:cNvPr id="6" name="Oval 5">
            <a:extLst>
              <a:ext uri="{FF2B5EF4-FFF2-40B4-BE49-F238E27FC236}">
                <a16:creationId xmlns:a16="http://schemas.microsoft.com/office/drawing/2014/main" id="{2A26CA6C-F397-4D2D-B154-CE0930F91538}"/>
              </a:ext>
            </a:extLst>
          </p:cNvPr>
          <p:cNvSpPr/>
          <p:nvPr/>
        </p:nvSpPr>
        <p:spPr>
          <a:xfrm>
            <a:off x="9932351"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08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37870-CB4B-456C-BA0B-4837080BDE80}"/>
              </a:ext>
            </a:extLst>
          </p:cNvPr>
          <p:cNvSpPr>
            <a:spLocks noGrp="1"/>
          </p:cNvSpPr>
          <p:nvPr>
            <p:ph type="dt" sz="half" idx="10"/>
          </p:nvPr>
        </p:nvSpPr>
        <p:spPr/>
        <p:txBody>
          <a:bodyPr/>
          <a:lstStyle/>
          <a:p>
            <a:r>
              <a:rPr lang="en-US"/>
              <a:t>12/13/2018</a:t>
            </a:r>
            <a:endParaRPr lang="en-US" dirty="0"/>
          </a:p>
        </p:txBody>
      </p:sp>
      <p:sp>
        <p:nvSpPr>
          <p:cNvPr id="3" name="Footer Placeholder 2">
            <a:extLst>
              <a:ext uri="{FF2B5EF4-FFF2-40B4-BE49-F238E27FC236}">
                <a16:creationId xmlns:a16="http://schemas.microsoft.com/office/drawing/2014/main" id="{14A6AAB9-2479-465E-8A7C-61935B8BEAD6}"/>
              </a:ext>
            </a:extLst>
          </p:cNvPr>
          <p:cNvSpPr>
            <a:spLocks noGrp="1"/>
          </p:cNvSpPr>
          <p:nvPr>
            <p:ph type="ftr" sz="quarter" idx="11"/>
          </p:nvPr>
        </p:nvSpPr>
        <p:spPr/>
        <p:txBody>
          <a:bodyPr/>
          <a:lstStyle/>
          <a:p>
            <a:r>
              <a:rPr lang="en-US"/>
              <a:t>Digitizing Cummins</a:t>
            </a:r>
            <a:endParaRPr lang="en-US" dirty="0"/>
          </a:p>
        </p:txBody>
      </p:sp>
      <p:sp>
        <p:nvSpPr>
          <p:cNvPr id="4" name="Slide Number Placeholder 3">
            <a:extLst>
              <a:ext uri="{FF2B5EF4-FFF2-40B4-BE49-F238E27FC236}">
                <a16:creationId xmlns:a16="http://schemas.microsoft.com/office/drawing/2014/main" id="{429229F8-960D-42E9-A1D8-F2F9D780BB45}"/>
              </a:ext>
            </a:extLst>
          </p:cNvPr>
          <p:cNvSpPr>
            <a:spLocks noGrp="1"/>
          </p:cNvSpPr>
          <p:nvPr>
            <p:ph type="sldNum" sz="quarter" idx="12"/>
          </p:nvPr>
        </p:nvSpPr>
        <p:spPr/>
        <p:txBody>
          <a:bodyPr/>
          <a:lstStyle/>
          <a:p>
            <a:fld id="{3F10DB90-1E1A-4A52-92A3-0582B7DC5B1B}" type="slidenum">
              <a:rPr lang="en-US" smtClean="0"/>
              <a:t>22</a:t>
            </a:fld>
            <a:endParaRPr lang="en-US"/>
          </a:p>
        </p:txBody>
      </p:sp>
      <p:sp>
        <p:nvSpPr>
          <p:cNvPr id="5" name="Text Placeholder 4">
            <a:extLst>
              <a:ext uri="{FF2B5EF4-FFF2-40B4-BE49-F238E27FC236}">
                <a16:creationId xmlns:a16="http://schemas.microsoft.com/office/drawing/2014/main" id="{51D39776-3A65-442A-869B-62CE5AF791BB}"/>
              </a:ext>
            </a:extLst>
          </p:cNvPr>
          <p:cNvSpPr>
            <a:spLocks noGrp="1"/>
          </p:cNvSpPr>
          <p:nvPr>
            <p:ph type="body" sz="quarter" idx="13"/>
          </p:nvPr>
        </p:nvSpPr>
        <p:spPr/>
        <p:txBody>
          <a:bodyPr/>
          <a:lstStyle/>
          <a:p>
            <a:r>
              <a:rPr lang="en-US" dirty="0"/>
              <a:t>Conclusion</a:t>
            </a:r>
          </a:p>
        </p:txBody>
      </p:sp>
      <p:sp>
        <p:nvSpPr>
          <p:cNvPr id="6" name="Oval 5">
            <a:extLst>
              <a:ext uri="{FF2B5EF4-FFF2-40B4-BE49-F238E27FC236}">
                <a16:creationId xmlns:a16="http://schemas.microsoft.com/office/drawing/2014/main" id="{2A26CA6C-F397-4D2D-B154-CE0930F91538}"/>
              </a:ext>
            </a:extLst>
          </p:cNvPr>
          <p:cNvSpPr/>
          <p:nvPr/>
        </p:nvSpPr>
        <p:spPr>
          <a:xfrm>
            <a:off x="11636869"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78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F0BDF8-43CC-422B-B70B-89A8F57E3B36}"/>
              </a:ext>
            </a:extLst>
          </p:cNvPr>
          <p:cNvSpPr/>
          <p:nvPr/>
        </p:nvSpPr>
        <p:spPr>
          <a:xfrm>
            <a:off x="-203752" y="-49696"/>
            <a:ext cx="6299752" cy="7151205"/>
          </a:xfrm>
          <a:prstGeom prst="rect">
            <a:avLst/>
          </a:prstGeom>
          <a:solidFill>
            <a:srgbClr val="DB2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70827D-856F-430C-8BAD-80C1C495AEFC}"/>
              </a:ext>
            </a:extLst>
          </p:cNvPr>
          <p:cNvPicPr>
            <a:picLocks noChangeAspect="1"/>
          </p:cNvPicPr>
          <p:nvPr/>
        </p:nvPicPr>
        <p:blipFill>
          <a:blip r:embed="rId2">
            <a:grayscl/>
            <a:extLst>
              <a:ext uri="{BEBA8EAE-BF5A-486C-A8C5-ECC9F3942E4B}">
                <a14:imgProps xmlns:a14="http://schemas.microsoft.com/office/drawing/2010/main">
                  <a14:imgLayer r:embed="rId3">
                    <a14:imgEffect>
                      <a14:sharpenSoften amount="-2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40168" y="263745"/>
            <a:ext cx="11363158" cy="6330510"/>
          </a:xfrm>
          <a:prstGeom prst="rect">
            <a:avLst/>
          </a:prstGeom>
        </p:spPr>
      </p:pic>
      <p:sp>
        <p:nvSpPr>
          <p:cNvPr id="8" name="TextBox 7">
            <a:extLst>
              <a:ext uri="{FF2B5EF4-FFF2-40B4-BE49-F238E27FC236}">
                <a16:creationId xmlns:a16="http://schemas.microsoft.com/office/drawing/2014/main" id="{487679A7-52D1-43E7-9B88-A59172F325DA}"/>
              </a:ext>
            </a:extLst>
          </p:cNvPr>
          <p:cNvSpPr txBox="1"/>
          <p:nvPr/>
        </p:nvSpPr>
        <p:spPr>
          <a:xfrm>
            <a:off x="6639920" y="5093962"/>
            <a:ext cx="4897592" cy="2554545"/>
          </a:xfrm>
          <a:prstGeom prst="rect">
            <a:avLst/>
          </a:prstGeom>
          <a:noFill/>
        </p:spPr>
        <p:txBody>
          <a:bodyPr wrap="square" rtlCol="0">
            <a:spAutoFit/>
          </a:bodyPr>
          <a:lstStyle/>
          <a:p>
            <a:r>
              <a:rPr lang="en-US" altLang="ko-KR" sz="8000" dirty="0">
                <a:solidFill>
                  <a:schemeClr val="bg1"/>
                </a:solidFill>
              </a:rPr>
              <a:t>Questions?</a:t>
            </a:r>
            <a:endParaRPr lang="en-US" sz="8000" dirty="0">
              <a:solidFill>
                <a:schemeClr val="bg1"/>
              </a:solidFill>
            </a:endParaRPr>
          </a:p>
        </p:txBody>
      </p:sp>
      <p:sp>
        <p:nvSpPr>
          <p:cNvPr id="13" name="Slide Number Placeholder 12">
            <a:extLst>
              <a:ext uri="{FF2B5EF4-FFF2-40B4-BE49-F238E27FC236}">
                <a16:creationId xmlns:a16="http://schemas.microsoft.com/office/drawing/2014/main" id="{9F73FCCB-887A-47A0-8919-E2CEEB87DE5C}"/>
              </a:ext>
            </a:extLst>
          </p:cNvPr>
          <p:cNvSpPr>
            <a:spLocks noGrp="1"/>
          </p:cNvSpPr>
          <p:nvPr>
            <p:ph type="sldNum" sz="quarter" idx="12"/>
          </p:nvPr>
        </p:nvSpPr>
        <p:spPr/>
        <p:txBody>
          <a:bodyPr/>
          <a:lstStyle/>
          <a:p>
            <a:fld id="{3F10DB90-1E1A-4A52-92A3-0582B7DC5B1B}" type="slidenum">
              <a:rPr lang="en-US" smtClean="0"/>
              <a:t>23</a:t>
            </a:fld>
            <a:endParaRPr lang="en-US"/>
          </a:p>
        </p:txBody>
      </p:sp>
      <p:sp>
        <p:nvSpPr>
          <p:cNvPr id="2" name="Date Placeholder 1">
            <a:extLst>
              <a:ext uri="{FF2B5EF4-FFF2-40B4-BE49-F238E27FC236}">
                <a16:creationId xmlns:a16="http://schemas.microsoft.com/office/drawing/2014/main" id="{E51121E1-1592-4465-A859-E4FA25F5264A}"/>
              </a:ext>
            </a:extLst>
          </p:cNvPr>
          <p:cNvSpPr>
            <a:spLocks noGrp="1"/>
          </p:cNvSpPr>
          <p:nvPr>
            <p:ph type="dt" sz="half" idx="10"/>
          </p:nvPr>
        </p:nvSpPr>
        <p:spPr/>
        <p:txBody>
          <a:bodyPr/>
          <a:lstStyle/>
          <a:p>
            <a:r>
              <a:rPr lang="en-US"/>
              <a:t>12/13/2018</a:t>
            </a:r>
            <a:endParaRPr lang="en-US" dirty="0"/>
          </a:p>
        </p:txBody>
      </p:sp>
      <p:sp>
        <p:nvSpPr>
          <p:cNvPr id="3" name="Footer Placeholder 2">
            <a:extLst>
              <a:ext uri="{FF2B5EF4-FFF2-40B4-BE49-F238E27FC236}">
                <a16:creationId xmlns:a16="http://schemas.microsoft.com/office/drawing/2014/main" id="{9B5355B6-999D-40DA-9239-B2B6FF2427BA}"/>
              </a:ext>
            </a:extLst>
          </p:cNvPr>
          <p:cNvSpPr>
            <a:spLocks noGrp="1"/>
          </p:cNvSpPr>
          <p:nvPr>
            <p:ph type="ftr" sz="quarter" idx="11"/>
          </p:nvPr>
        </p:nvSpPr>
        <p:spPr/>
        <p:txBody>
          <a:bodyPr/>
          <a:lstStyle/>
          <a:p>
            <a:r>
              <a:rPr lang="en-US"/>
              <a:t>Digitizing Cummins</a:t>
            </a:r>
            <a:endParaRPr lang="en-US" dirty="0"/>
          </a:p>
        </p:txBody>
      </p:sp>
    </p:spTree>
    <p:extLst>
      <p:ext uri="{BB962C8B-B14F-4D97-AF65-F5344CB8AC3E}">
        <p14:creationId xmlns:p14="http://schemas.microsoft.com/office/powerpoint/2010/main" val="3184311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0"/>
                    </a14:imgEffect>
                    <a14:imgEffect>
                      <a14:saturation sat="0"/>
                    </a14:imgEffect>
                    <a14:imgEffect>
                      <a14:brightnessContrast bright="-3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1CEF3-0F3B-4697-BA91-96DB405EA1B6}"/>
              </a:ext>
            </a:extLst>
          </p:cNvPr>
          <p:cNvSpPr>
            <a:spLocks noGrp="1"/>
          </p:cNvSpPr>
          <p:nvPr>
            <p:ph type="sldNum" sz="quarter" idx="12"/>
          </p:nvPr>
        </p:nvSpPr>
        <p:spPr/>
        <p:txBody>
          <a:bodyPr/>
          <a:lstStyle/>
          <a:p>
            <a:fld id="{3F10DB90-1E1A-4A52-92A3-0582B7DC5B1B}" type="slidenum">
              <a:rPr lang="en-US" smtClean="0"/>
              <a:t>24</a:t>
            </a:fld>
            <a:endParaRPr lang="en-US"/>
          </a:p>
        </p:txBody>
      </p:sp>
      <p:sp>
        <p:nvSpPr>
          <p:cNvPr id="5" name="Date Placeholder 4">
            <a:extLst>
              <a:ext uri="{FF2B5EF4-FFF2-40B4-BE49-F238E27FC236}">
                <a16:creationId xmlns:a16="http://schemas.microsoft.com/office/drawing/2014/main" id="{F77E24C3-CB11-4640-95B3-EA30069E8316}"/>
              </a:ext>
            </a:extLst>
          </p:cNvPr>
          <p:cNvSpPr>
            <a:spLocks noGrp="1"/>
          </p:cNvSpPr>
          <p:nvPr>
            <p:ph type="dt" sz="half" idx="10"/>
          </p:nvPr>
        </p:nvSpPr>
        <p:spPr/>
        <p:txBody>
          <a:bodyPr/>
          <a:lstStyle/>
          <a:p>
            <a:r>
              <a:rPr lang="en-US"/>
              <a:t>12/13/2018</a:t>
            </a:r>
          </a:p>
        </p:txBody>
      </p:sp>
      <p:sp>
        <p:nvSpPr>
          <p:cNvPr id="6" name="Footer Placeholder 5">
            <a:extLst>
              <a:ext uri="{FF2B5EF4-FFF2-40B4-BE49-F238E27FC236}">
                <a16:creationId xmlns:a16="http://schemas.microsoft.com/office/drawing/2014/main" id="{507615F5-946E-4D0A-8059-DA2530F925D7}"/>
              </a:ext>
            </a:extLst>
          </p:cNvPr>
          <p:cNvSpPr>
            <a:spLocks noGrp="1"/>
          </p:cNvSpPr>
          <p:nvPr>
            <p:ph type="ftr" sz="quarter" idx="11"/>
          </p:nvPr>
        </p:nvSpPr>
        <p:spPr/>
        <p:txBody>
          <a:bodyPr/>
          <a:lstStyle/>
          <a:p>
            <a:r>
              <a:rPr lang="en-US"/>
              <a:t>Digitizing Cummins</a:t>
            </a:r>
          </a:p>
        </p:txBody>
      </p:sp>
      <p:sp>
        <p:nvSpPr>
          <p:cNvPr id="9" name="Rectangle 8">
            <a:extLst>
              <a:ext uri="{FF2B5EF4-FFF2-40B4-BE49-F238E27FC236}">
                <a16:creationId xmlns:a16="http://schemas.microsoft.com/office/drawing/2014/main" id="{8403F2D3-DFCA-4AE3-8B11-8005390CAA02}"/>
              </a:ext>
            </a:extLst>
          </p:cNvPr>
          <p:cNvSpPr/>
          <p:nvPr/>
        </p:nvSpPr>
        <p:spPr>
          <a:xfrm>
            <a:off x="635000" y="781050"/>
            <a:ext cx="4972050" cy="4565650"/>
          </a:xfrm>
          <a:prstGeom prst="rect">
            <a:avLst/>
          </a:prstGeom>
          <a:solidFill>
            <a:srgbClr val="DB210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F8F1F9-C4FE-4162-AE60-E5BC2C9C1A4F}"/>
              </a:ext>
            </a:extLst>
          </p:cNvPr>
          <p:cNvSpPr txBox="1"/>
          <p:nvPr/>
        </p:nvSpPr>
        <p:spPr>
          <a:xfrm>
            <a:off x="730250" y="3244850"/>
            <a:ext cx="4876800" cy="2000548"/>
          </a:xfrm>
          <a:prstGeom prst="rect">
            <a:avLst/>
          </a:prstGeom>
          <a:noFill/>
        </p:spPr>
        <p:txBody>
          <a:bodyPr wrap="square" rtlCol="0">
            <a:spAutoFit/>
          </a:bodyPr>
          <a:lstStyle/>
          <a:p>
            <a:r>
              <a:rPr lang="en-US" sz="2800" dirty="0">
                <a:solidFill>
                  <a:schemeClr val="bg1"/>
                </a:solidFill>
              </a:rPr>
              <a:t>Appendix A.</a:t>
            </a:r>
          </a:p>
          <a:p>
            <a:r>
              <a:rPr lang="en-US" sz="4800" dirty="0">
                <a:solidFill>
                  <a:schemeClr val="bg1"/>
                </a:solidFill>
              </a:rPr>
              <a:t>Master Database </a:t>
            </a:r>
          </a:p>
          <a:p>
            <a:r>
              <a:rPr lang="en-US" sz="4800" dirty="0">
                <a:solidFill>
                  <a:schemeClr val="bg1"/>
                </a:solidFill>
              </a:rPr>
              <a:t>Management</a:t>
            </a:r>
          </a:p>
        </p:txBody>
      </p:sp>
    </p:spTree>
    <p:extLst>
      <p:ext uri="{BB962C8B-B14F-4D97-AF65-F5344CB8AC3E}">
        <p14:creationId xmlns:p14="http://schemas.microsoft.com/office/powerpoint/2010/main" val="992212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6F44F8-30BA-40E4-802D-5F424BAF5AD0}"/>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F4724F05-5AC5-4AEE-BE6B-BDD346E045DA}"/>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9A1BE592-9183-46DE-B6EF-2EC5791DE63E}"/>
              </a:ext>
            </a:extLst>
          </p:cNvPr>
          <p:cNvSpPr>
            <a:spLocks noGrp="1"/>
          </p:cNvSpPr>
          <p:nvPr>
            <p:ph type="sldNum" sz="quarter" idx="12"/>
          </p:nvPr>
        </p:nvSpPr>
        <p:spPr/>
        <p:txBody>
          <a:bodyPr/>
          <a:lstStyle/>
          <a:p>
            <a:fld id="{3F10DB90-1E1A-4A52-92A3-0582B7DC5B1B}" type="slidenum">
              <a:rPr lang="en-US" smtClean="0"/>
              <a:t>25</a:t>
            </a:fld>
            <a:endParaRPr lang="en-US"/>
          </a:p>
        </p:txBody>
      </p:sp>
      <p:sp>
        <p:nvSpPr>
          <p:cNvPr id="5" name="Text Placeholder 4">
            <a:extLst>
              <a:ext uri="{FF2B5EF4-FFF2-40B4-BE49-F238E27FC236}">
                <a16:creationId xmlns:a16="http://schemas.microsoft.com/office/drawing/2014/main" id="{C01F1E60-50A5-4DFB-A92B-3B09C1BFAB7E}"/>
              </a:ext>
            </a:extLst>
          </p:cNvPr>
          <p:cNvSpPr>
            <a:spLocks noGrp="1"/>
          </p:cNvSpPr>
          <p:nvPr>
            <p:ph type="body" sz="quarter" idx="13"/>
          </p:nvPr>
        </p:nvSpPr>
        <p:spPr>
          <a:xfrm>
            <a:off x="104725" y="318194"/>
            <a:ext cx="11909475" cy="671513"/>
          </a:xfrm>
        </p:spPr>
        <p:txBody>
          <a:bodyPr>
            <a:normAutofit/>
          </a:bodyPr>
          <a:lstStyle/>
          <a:p>
            <a:r>
              <a:rPr lang="en-US" dirty="0"/>
              <a:t>Appendix A. </a:t>
            </a:r>
            <a:r>
              <a:rPr lang="en-US" dirty="0" err="1"/>
              <a:t>Masterdata</a:t>
            </a:r>
            <a:r>
              <a:rPr lang="en-US" dirty="0"/>
              <a:t> Governance, Functionality, Capability</a:t>
            </a:r>
          </a:p>
          <a:p>
            <a:endParaRPr lang="en-US" dirty="0"/>
          </a:p>
        </p:txBody>
      </p:sp>
      <p:sp>
        <p:nvSpPr>
          <p:cNvPr id="6" name="TextBox 5">
            <a:extLst>
              <a:ext uri="{FF2B5EF4-FFF2-40B4-BE49-F238E27FC236}">
                <a16:creationId xmlns:a16="http://schemas.microsoft.com/office/drawing/2014/main" id="{299AC8E7-A382-4792-A008-9E0A7930F5DD}"/>
              </a:ext>
            </a:extLst>
          </p:cNvPr>
          <p:cNvSpPr txBox="1"/>
          <p:nvPr/>
        </p:nvSpPr>
        <p:spPr>
          <a:xfrm>
            <a:off x="808382" y="2771502"/>
            <a:ext cx="2296768" cy="1323439"/>
          </a:xfrm>
          <a:prstGeom prst="rect">
            <a:avLst/>
          </a:prstGeom>
          <a:noFill/>
        </p:spPr>
        <p:txBody>
          <a:bodyPr wrap="square" rtlCol="0">
            <a:spAutoFit/>
          </a:bodyPr>
          <a:lstStyle/>
          <a:p>
            <a:r>
              <a:rPr lang="en-US" sz="1600" dirty="0"/>
              <a:t>Assign the most well versed management with the master data – A collaboration of IT and Data Domain Experts</a:t>
            </a:r>
          </a:p>
        </p:txBody>
      </p:sp>
      <p:sp>
        <p:nvSpPr>
          <p:cNvPr id="7" name="TextBox 6">
            <a:extLst>
              <a:ext uri="{FF2B5EF4-FFF2-40B4-BE49-F238E27FC236}">
                <a16:creationId xmlns:a16="http://schemas.microsoft.com/office/drawing/2014/main" id="{1E611812-0541-4C5B-A1EB-709CA2D0CE51}"/>
              </a:ext>
            </a:extLst>
          </p:cNvPr>
          <p:cNvSpPr txBox="1"/>
          <p:nvPr/>
        </p:nvSpPr>
        <p:spPr>
          <a:xfrm>
            <a:off x="3854578" y="2749614"/>
            <a:ext cx="2241422" cy="1815882"/>
          </a:xfrm>
          <a:prstGeom prst="rect">
            <a:avLst/>
          </a:prstGeom>
          <a:noFill/>
        </p:spPr>
        <p:txBody>
          <a:bodyPr wrap="square" rtlCol="0">
            <a:spAutoFit/>
          </a:bodyPr>
          <a:lstStyle/>
          <a:p>
            <a:r>
              <a:rPr lang="en-US" sz="1600" dirty="0"/>
              <a:t>Data integration process occurs in the staging area through workflow processes and administration of the business rules defined earlier</a:t>
            </a:r>
          </a:p>
        </p:txBody>
      </p:sp>
      <p:sp>
        <p:nvSpPr>
          <p:cNvPr id="8" name="TextBox 7">
            <a:extLst>
              <a:ext uri="{FF2B5EF4-FFF2-40B4-BE49-F238E27FC236}">
                <a16:creationId xmlns:a16="http://schemas.microsoft.com/office/drawing/2014/main" id="{40C34DA8-5344-45C6-9219-474E078A9475}"/>
              </a:ext>
            </a:extLst>
          </p:cNvPr>
          <p:cNvSpPr txBox="1"/>
          <p:nvPr/>
        </p:nvSpPr>
        <p:spPr>
          <a:xfrm>
            <a:off x="6735817" y="2749614"/>
            <a:ext cx="1706926" cy="1815882"/>
          </a:xfrm>
          <a:prstGeom prst="rect">
            <a:avLst/>
          </a:prstGeom>
          <a:noFill/>
        </p:spPr>
        <p:txBody>
          <a:bodyPr wrap="square" rtlCol="0">
            <a:spAutoFit/>
          </a:bodyPr>
          <a:lstStyle/>
          <a:p>
            <a:r>
              <a:rPr lang="en-US" sz="1600" dirty="0"/>
              <a:t>Creation of a single master repository while defining and implementing data maintenance workflows</a:t>
            </a:r>
          </a:p>
        </p:txBody>
      </p:sp>
      <p:sp>
        <p:nvSpPr>
          <p:cNvPr id="9" name="TextBox 8">
            <a:extLst>
              <a:ext uri="{FF2B5EF4-FFF2-40B4-BE49-F238E27FC236}">
                <a16:creationId xmlns:a16="http://schemas.microsoft.com/office/drawing/2014/main" id="{BE2F6D82-B742-4363-84CF-3EF7946C0DB6}"/>
              </a:ext>
            </a:extLst>
          </p:cNvPr>
          <p:cNvSpPr txBox="1"/>
          <p:nvPr/>
        </p:nvSpPr>
        <p:spPr>
          <a:xfrm>
            <a:off x="9617056" y="2749614"/>
            <a:ext cx="1706926" cy="1815882"/>
          </a:xfrm>
          <a:prstGeom prst="rect">
            <a:avLst/>
          </a:prstGeom>
          <a:noFill/>
        </p:spPr>
        <p:txBody>
          <a:bodyPr wrap="square" rtlCol="0">
            <a:spAutoFit/>
          </a:bodyPr>
          <a:lstStyle/>
          <a:p>
            <a:r>
              <a:rPr lang="en-US" sz="1600" dirty="0"/>
              <a:t>Examination of how data can be used and prepare for improvements in making more standardized structures</a:t>
            </a:r>
          </a:p>
        </p:txBody>
      </p:sp>
      <p:sp>
        <p:nvSpPr>
          <p:cNvPr id="10" name="Rectangle: Rounded Corners 9">
            <a:extLst>
              <a:ext uri="{FF2B5EF4-FFF2-40B4-BE49-F238E27FC236}">
                <a16:creationId xmlns:a16="http://schemas.microsoft.com/office/drawing/2014/main" id="{20816731-BC4E-4BC2-B91C-0DEF1A9227F8}"/>
              </a:ext>
            </a:extLst>
          </p:cNvPr>
          <p:cNvSpPr/>
          <p:nvPr/>
        </p:nvSpPr>
        <p:spPr>
          <a:xfrm>
            <a:off x="808382" y="5249103"/>
            <a:ext cx="4674827" cy="812641"/>
          </a:xfrm>
          <a:prstGeom prst="round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solidFill>
                  <a:schemeClr val="tx1"/>
                </a:solidFill>
              </a:rPr>
              <a:t>Engine Business</a:t>
            </a:r>
          </a:p>
        </p:txBody>
      </p:sp>
      <p:sp>
        <p:nvSpPr>
          <p:cNvPr id="11" name="Rectangle: Rounded Corners 10">
            <a:extLst>
              <a:ext uri="{FF2B5EF4-FFF2-40B4-BE49-F238E27FC236}">
                <a16:creationId xmlns:a16="http://schemas.microsoft.com/office/drawing/2014/main" id="{9756EA96-37BC-41A5-A83E-7EA626CB6096}"/>
              </a:ext>
            </a:extLst>
          </p:cNvPr>
          <p:cNvSpPr/>
          <p:nvPr/>
        </p:nvSpPr>
        <p:spPr>
          <a:xfrm>
            <a:off x="2690725" y="5249103"/>
            <a:ext cx="4173970" cy="812641"/>
          </a:xfrm>
          <a:prstGeom prst="round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solidFill>
                  <a:schemeClr val="tx1"/>
                </a:solidFill>
              </a:rPr>
              <a:t>Power Systems</a:t>
            </a:r>
          </a:p>
        </p:txBody>
      </p:sp>
      <p:sp>
        <p:nvSpPr>
          <p:cNvPr id="12" name="Rectangle: Rounded Corners 11">
            <a:extLst>
              <a:ext uri="{FF2B5EF4-FFF2-40B4-BE49-F238E27FC236}">
                <a16:creationId xmlns:a16="http://schemas.microsoft.com/office/drawing/2014/main" id="{EF3115AD-8F46-4C84-82EC-E2E97A0A825E}"/>
              </a:ext>
            </a:extLst>
          </p:cNvPr>
          <p:cNvSpPr/>
          <p:nvPr/>
        </p:nvSpPr>
        <p:spPr>
          <a:xfrm>
            <a:off x="4627907" y="5249103"/>
            <a:ext cx="3636386" cy="812641"/>
          </a:xfrm>
          <a:prstGeom prst="round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solidFill>
                  <a:schemeClr val="tx1"/>
                </a:solidFill>
              </a:rPr>
              <a:t>Components Business</a:t>
            </a:r>
          </a:p>
        </p:txBody>
      </p:sp>
      <p:sp>
        <p:nvSpPr>
          <p:cNvPr id="13" name="Rectangle: Rounded Corners 12">
            <a:extLst>
              <a:ext uri="{FF2B5EF4-FFF2-40B4-BE49-F238E27FC236}">
                <a16:creationId xmlns:a16="http://schemas.microsoft.com/office/drawing/2014/main" id="{F9559F79-EC77-47F0-B4A9-82247EB4FAD1}"/>
              </a:ext>
            </a:extLst>
          </p:cNvPr>
          <p:cNvSpPr/>
          <p:nvPr/>
        </p:nvSpPr>
        <p:spPr>
          <a:xfrm>
            <a:off x="6864694" y="5249103"/>
            <a:ext cx="2801577" cy="812641"/>
          </a:xfrm>
          <a:prstGeom prst="round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solidFill>
                  <a:schemeClr val="tx1"/>
                </a:solidFill>
              </a:rPr>
              <a:t>Distribution Business</a:t>
            </a:r>
          </a:p>
        </p:txBody>
      </p:sp>
      <p:sp>
        <p:nvSpPr>
          <p:cNvPr id="14" name="Rectangle: Rounded Corners 13">
            <a:extLst>
              <a:ext uri="{FF2B5EF4-FFF2-40B4-BE49-F238E27FC236}">
                <a16:creationId xmlns:a16="http://schemas.microsoft.com/office/drawing/2014/main" id="{0CAE8835-E25D-44A9-9EE1-1261BD855572}"/>
              </a:ext>
            </a:extLst>
          </p:cNvPr>
          <p:cNvSpPr/>
          <p:nvPr/>
        </p:nvSpPr>
        <p:spPr>
          <a:xfrm>
            <a:off x="9099894" y="5249103"/>
            <a:ext cx="2224087" cy="812641"/>
          </a:xfrm>
          <a:prstGeom prst="round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solidFill>
                  <a:schemeClr val="tx1"/>
                </a:solidFill>
              </a:rPr>
              <a:t>Electrified Power</a:t>
            </a:r>
          </a:p>
        </p:txBody>
      </p:sp>
      <p:graphicFrame>
        <p:nvGraphicFramePr>
          <p:cNvPr id="15" name="Content Placeholder 3">
            <a:extLst>
              <a:ext uri="{FF2B5EF4-FFF2-40B4-BE49-F238E27FC236}">
                <a16:creationId xmlns:a16="http://schemas.microsoft.com/office/drawing/2014/main" id="{108C4881-15E2-459E-BAC0-85EC7F5AB252}"/>
              </a:ext>
            </a:extLst>
          </p:cNvPr>
          <p:cNvGraphicFramePr>
            <a:graphicFrameLocks/>
          </p:cNvGraphicFramePr>
          <p:nvPr>
            <p:extLst>
              <p:ext uri="{D42A27DB-BD31-4B8C-83A1-F6EECF244321}">
                <p14:modId xmlns:p14="http://schemas.microsoft.com/office/powerpoint/2010/main" val="2388819997"/>
              </p:ext>
            </p:extLst>
          </p:nvPr>
        </p:nvGraphicFramePr>
        <p:xfrm>
          <a:off x="868018" y="1239838"/>
          <a:ext cx="10515600" cy="1509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0888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7A3F2C-D90D-4E65-901E-077CFC891FE5}"/>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170949CE-45F6-4523-BB32-6D4C1DDD3906}"/>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2A635EC4-0821-4D62-A3E3-A7F0B6BCD9D7}"/>
              </a:ext>
            </a:extLst>
          </p:cNvPr>
          <p:cNvSpPr>
            <a:spLocks noGrp="1"/>
          </p:cNvSpPr>
          <p:nvPr>
            <p:ph type="sldNum" sz="quarter" idx="12"/>
          </p:nvPr>
        </p:nvSpPr>
        <p:spPr/>
        <p:txBody>
          <a:bodyPr/>
          <a:lstStyle/>
          <a:p>
            <a:fld id="{3F10DB90-1E1A-4A52-92A3-0582B7DC5B1B}" type="slidenum">
              <a:rPr lang="en-US" smtClean="0"/>
              <a:t>26</a:t>
            </a:fld>
            <a:endParaRPr lang="en-US"/>
          </a:p>
        </p:txBody>
      </p:sp>
      <p:sp>
        <p:nvSpPr>
          <p:cNvPr id="5" name="Text Placeholder 4">
            <a:extLst>
              <a:ext uri="{FF2B5EF4-FFF2-40B4-BE49-F238E27FC236}">
                <a16:creationId xmlns:a16="http://schemas.microsoft.com/office/drawing/2014/main" id="{30D5A125-931D-464F-A2F5-2EB05E440BB6}"/>
              </a:ext>
            </a:extLst>
          </p:cNvPr>
          <p:cNvSpPr>
            <a:spLocks noGrp="1"/>
          </p:cNvSpPr>
          <p:nvPr>
            <p:ph type="body" sz="quarter" idx="13"/>
          </p:nvPr>
        </p:nvSpPr>
        <p:spPr/>
        <p:txBody>
          <a:bodyPr/>
          <a:lstStyle/>
          <a:p>
            <a:r>
              <a:rPr lang="en-US" dirty="0"/>
              <a:t>Appendix A. Strategy Map for MDM</a:t>
            </a:r>
          </a:p>
          <a:p>
            <a:endParaRPr lang="en-US" dirty="0"/>
          </a:p>
        </p:txBody>
      </p:sp>
      <p:pic>
        <p:nvPicPr>
          <p:cNvPr id="6" name="Content Placeholder 3">
            <a:extLst>
              <a:ext uri="{FF2B5EF4-FFF2-40B4-BE49-F238E27FC236}">
                <a16:creationId xmlns:a16="http://schemas.microsoft.com/office/drawing/2014/main" id="{23D954D1-F683-44D7-8371-7E49625A1DA3}"/>
              </a:ext>
            </a:extLst>
          </p:cNvPr>
          <p:cNvPicPr>
            <a:picLocks noChangeAspect="1"/>
          </p:cNvPicPr>
          <p:nvPr/>
        </p:nvPicPr>
        <p:blipFill rotWithShape="1">
          <a:blip r:embed="rId2"/>
          <a:srcRect b="3391"/>
          <a:stretch/>
        </p:blipFill>
        <p:spPr>
          <a:xfrm>
            <a:off x="3788576" y="1178077"/>
            <a:ext cx="5085143" cy="4203820"/>
          </a:xfrm>
          <a:prstGeom prst="rect">
            <a:avLst/>
          </a:prstGeom>
        </p:spPr>
      </p:pic>
    </p:spTree>
    <p:extLst>
      <p:ext uri="{BB962C8B-B14F-4D97-AF65-F5344CB8AC3E}">
        <p14:creationId xmlns:p14="http://schemas.microsoft.com/office/powerpoint/2010/main" val="1717096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9F789A-F885-4444-B6BB-E976B47987AC}"/>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4CEAF9A7-4F5A-49E5-96CF-6ED9264DE162}"/>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2F87CA30-4585-4CD1-BAB7-83E5F4D53D60}"/>
              </a:ext>
            </a:extLst>
          </p:cNvPr>
          <p:cNvSpPr>
            <a:spLocks noGrp="1"/>
          </p:cNvSpPr>
          <p:nvPr>
            <p:ph type="sldNum" sz="quarter" idx="12"/>
          </p:nvPr>
        </p:nvSpPr>
        <p:spPr/>
        <p:txBody>
          <a:bodyPr/>
          <a:lstStyle/>
          <a:p>
            <a:fld id="{3F10DB90-1E1A-4A52-92A3-0582B7DC5B1B}" type="slidenum">
              <a:rPr lang="en-US" smtClean="0"/>
              <a:t>27</a:t>
            </a:fld>
            <a:endParaRPr lang="en-US"/>
          </a:p>
        </p:txBody>
      </p:sp>
      <p:sp>
        <p:nvSpPr>
          <p:cNvPr id="5" name="Text Placeholder 4">
            <a:extLst>
              <a:ext uri="{FF2B5EF4-FFF2-40B4-BE49-F238E27FC236}">
                <a16:creationId xmlns:a16="http://schemas.microsoft.com/office/drawing/2014/main" id="{2236CC39-A3C0-41FF-9591-96F4DC910272}"/>
              </a:ext>
            </a:extLst>
          </p:cNvPr>
          <p:cNvSpPr>
            <a:spLocks noGrp="1"/>
          </p:cNvSpPr>
          <p:nvPr>
            <p:ph type="body" sz="quarter" idx="13"/>
          </p:nvPr>
        </p:nvSpPr>
        <p:spPr/>
        <p:txBody>
          <a:bodyPr>
            <a:normAutofit fontScale="92500" lnSpcReduction="10000"/>
          </a:bodyPr>
          <a:lstStyle/>
          <a:p>
            <a:r>
              <a:rPr lang="en-US" sz="2400" dirty="0"/>
              <a:t>Appendix A. Flow Diagram of How the Legacy Master data will now be transformed using Oracle cloud MDM </a:t>
            </a:r>
          </a:p>
          <a:p>
            <a:endParaRPr lang="en-US" sz="2400" dirty="0"/>
          </a:p>
        </p:txBody>
      </p:sp>
      <p:pic>
        <p:nvPicPr>
          <p:cNvPr id="6" name="Content Placeholder 3">
            <a:extLst>
              <a:ext uri="{FF2B5EF4-FFF2-40B4-BE49-F238E27FC236}">
                <a16:creationId xmlns:a16="http://schemas.microsoft.com/office/drawing/2014/main" id="{420F311B-1582-44EB-AF98-A0E5333EF717}"/>
              </a:ext>
            </a:extLst>
          </p:cNvPr>
          <p:cNvPicPr>
            <a:picLocks noChangeAspect="1"/>
          </p:cNvPicPr>
          <p:nvPr/>
        </p:nvPicPr>
        <p:blipFill>
          <a:blip r:embed="rId2"/>
          <a:stretch>
            <a:fillRect/>
          </a:stretch>
        </p:blipFill>
        <p:spPr>
          <a:xfrm>
            <a:off x="1665427" y="1364493"/>
            <a:ext cx="8944596" cy="4530759"/>
          </a:xfrm>
          <a:prstGeom prst="rect">
            <a:avLst/>
          </a:prstGeom>
        </p:spPr>
      </p:pic>
    </p:spTree>
    <p:extLst>
      <p:ext uri="{BB962C8B-B14F-4D97-AF65-F5344CB8AC3E}">
        <p14:creationId xmlns:p14="http://schemas.microsoft.com/office/powerpoint/2010/main" val="4283842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28</a:t>
            </a:fld>
            <a:endParaRPr lang="en-US"/>
          </a:p>
        </p:txBody>
      </p:sp>
      <p:sp>
        <p:nvSpPr>
          <p:cNvPr id="5" name="Text Placeholder 4"/>
          <p:cNvSpPr>
            <a:spLocks noGrp="1"/>
          </p:cNvSpPr>
          <p:nvPr>
            <p:ph type="body" sz="quarter" idx="13"/>
          </p:nvPr>
        </p:nvSpPr>
        <p:spPr/>
        <p:txBody>
          <a:bodyPr/>
          <a:lstStyle/>
          <a:p>
            <a:r>
              <a:rPr lang="en-US" dirty="0"/>
              <a:t>Appendix A. 5 Steps to use Master Data</a:t>
            </a:r>
          </a:p>
        </p:txBody>
      </p:sp>
      <p:sp>
        <p:nvSpPr>
          <p:cNvPr id="6" name="Content Placeholder 2">
            <a:extLst>
              <a:ext uri="{FF2B5EF4-FFF2-40B4-BE49-F238E27FC236}">
                <a16:creationId xmlns:a16="http://schemas.microsoft.com/office/drawing/2014/main" id="{2E448066-A986-4A01-94C3-751B2EE636B9}"/>
              </a:ext>
            </a:extLst>
          </p:cNvPr>
          <p:cNvSpPr txBox="1">
            <a:spLocks/>
          </p:cNvSpPr>
          <p:nvPr/>
        </p:nvSpPr>
        <p:spPr>
          <a:xfrm>
            <a:off x="838200" y="127159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Oracle’s recommendation for our Oracle Applications customers is to seriously think about using Oracle MDM to centralize and cleanse their distributed master data before going to Oracle Fusion Applications</a:t>
            </a:r>
          </a:p>
          <a:p>
            <a:pPr marL="514350" indent="-514350">
              <a:buFont typeface="+mj-lt"/>
              <a:buAutoNum type="arabicPeriod"/>
            </a:pPr>
            <a:r>
              <a:rPr lang="en-US" sz="2000" dirty="0"/>
              <a:t>Oracle Fusion, one of the primary steps is core data migration. Therefore, it is fundamental to have the most accurate master data.</a:t>
            </a:r>
          </a:p>
          <a:p>
            <a:pPr marL="514350" indent="-514350">
              <a:buFont typeface="+mj-lt"/>
              <a:buAutoNum type="arabicPeriod"/>
            </a:pPr>
            <a:r>
              <a:rPr lang="en-US" sz="2000" dirty="0"/>
              <a:t>Deploy Oracle MDM data hubs to manage as many master data entities as possible </a:t>
            </a:r>
          </a:p>
          <a:p>
            <a:pPr marL="514350" indent="-514350">
              <a:buFont typeface="+mj-lt"/>
              <a:buAutoNum type="arabicPeriod"/>
            </a:pPr>
            <a:r>
              <a:rPr lang="en-US" sz="2000" dirty="0"/>
              <a:t>Utilize Oracle Application Integration Architecture (details can found in section - Consider the Oracle Prebuilt Integrations) to integrate the master data with existing business processes</a:t>
            </a:r>
          </a:p>
          <a:p>
            <a:pPr marL="514350" indent="-514350">
              <a:buFont typeface="+mj-lt"/>
              <a:buAutoNum type="arabicPeriod"/>
            </a:pPr>
            <a:r>
              <a:rPr lang="en-US" sz="2000" dirty="0"/>
              <a:t>Upgrade the Oracle MDM data hubs to the Oracle Fusion versions as soon as they are available.  </a:t>
            </a:r>
          </a:p>
        </p:txBody>
      </p:sp>
    </p:spTree>
    <p:extLst>
      <p:ext uri="{BB962C8B-B14F-4D97-AF65-F5344CB8AC3E}">
        <p14:creationId xmlns:p14="http://schemas.microsoft.com/office/powerpoint/2010/main" val="571006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29</a:t>
            </a:fld>
            <a:endParaRPr lang="en-US"/>
          </a:p>
        </p:txBody>
      </p:sp>
      <p:sp>
        <p:nvSpPr>
          <p:cNvPr id="5" name="Text Placeholder 4"/>
          <p:cNvSpPr>
            <a:spLocks noGrp="1"/>
          </p:cNvSpPr>
          <p:nvPr>
            <p:ph type="body" sz="quarter" idx="13"/>
          </p:nvPr>
        </p:nvSpPr>
        <p:spPr/>
        <p:txBody>
          <a:bodyPr/>
          <a:lstStyle/>
          <a:p>
            <a:r>
              <a:rPr lang="en-US" dirty="0"/>
              <a:t>Appendix A. MDM Hubs </a:t>
            </a:r>
          </a:p>
        </p:txBody>
      </p:sp>
      <p:sp>
        <p:nvSpPr>
          <p:cNvPr id="6" name="TextBox 5"/>
          <p:cNvSpPr txBox="1"/>
          <p:nvPr/>
        </p:nvSpPr>
        <p:spPr>
          <a:xfrm>
            <a:off x="736846" y="1402672"/>
            <a:ext cx="5078028" cy="1815882"/>
          </a:xfrm>
          <a:prstGeom prst="rect">
            <a:avLst/>
          </a:prstGeom>
          <a:noFill/>
        </p:spPr>
        <p:txBody>
          <a:bodyPr wrap="square" rtlCol="0">
            <a:spAutoFit/>
          </a:bodyPr>
          <a:lstStyle/>
          <a:p>
            <a:r>
              <a:rPr lang="en-US" sz="1600" dirty="0"/>
              <a:t>Cummins core areas where they need to focus for their digital strategy are Customers, Products and Suppliers. </a:t>
            </a:r>
          </a:p>
          <a:p>
            <a:r>
              <a:rPr lang="en-US" sz="1600" dirty="0"/>
              <a:t>MDM core functions are Customers, Products and Suppliers and Oracle master data management has the</a:t>
            </a:r>
          </a:p>
          <a:p>
            <a:pPr marL="514350" indent="-514350">
              <a:buAutoNum type="arabicPeriod"/>
            </a:pPr>
            <a:r>
              <a:rPr lang="en-US" sz="1600" dirty="0"/>
              <a:t>Oracle Customer Hub</a:t>
            </a:r>
          </a:p>
          <a:p>
            <a:pPr marL="514350" indent="-514350">
              <a:buAutoNum type="arabicPeriod"/>
            </a:pPr>
            <a:r>
              <a:rPr lang="en-US" sz="1600" dirty="0"/>
              <a:t>Oracle Product Hub</a:t>
            </a:r>
          </a:p>
          <a:p>
            <a:pPr marL="514350" indent="-514350">
              <a:buAutoNum type="arabicPeriod"/>
            </a:pPr>
            <a:r>
              <a:rPr lang="en-US" sz="1600" dirty="0"/>
              <a:t>Oracle Supplier Hub  </a:t>
            </a:r>
          </a:p>
        </p:txBody>
      </p:sp>
      <p:pic>
        <p:nvPicPr>
          <p:cNvPr id="7" name="Picture 2" descr="https://lh6.googleusercontent.com/3O1a5VFbGS0Ckiy4xMzM7xw2K1RubWIoqxTmnURV2fTI4TwA2wO2KYA3Gh106zreGU4UZTxoP2HquCalYYTKvXmOpoNA5RLzN21zVwfokCv1fyK5eIM-sauzmgF8IjsHpNxwZZY8_2U">
            <a:extLst>
              <a:ext uri="{FF2B5EF4-FFF2-40B4-BE49-F238E27FC236}">
                <a16:creationId xmlns:a16="http://schemas.microsoft.com/office/drawing/2014/main" id="{C43D4B64-117B-4C65-B156-5EC1CC252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435" y="1402672"/>
            <a:ext cx="4924466" cy="43333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3A8F57-0BD0-4F7E-A329-6728A451122F}"/>
              </a:ext>
            </a:extLst>
          </p:cNvPr>
          <p:cNvSpPr txBox="1"/>
          <p:nvPr/>
        </p:nvSpPr>
        <p:spPr>
          <a:xfrm>
            <a:off x="6702855" y="3774745"/>
            <a:ext cx="4582014" cy="640681"/>
          </a:xfrm>
          <a:prstGeom prst="rect">
            <a:avLst/>
          </a:prstGeom>
          <a:noFill/>
          <a:ln w="28575">
            <a:solidFill>
              <a:srgbClr val="FF0000"/>
            </a:solidFill>
          </a:ln>
        </p:spPr>
        <p:txBody>
          <a:bodyPr wrap="square" rtlCol="0">
            <a:spAutoFit/>
          </a:bodyPr>
          <a:lstStyle/>
          <a:p>
            <a:endParaRPr lang="en-US" dirty="0"/>
          </a:p>
        </p:txBody>
      </p:sp>
      <p:pic>
        <p:nvPicPr>
          <p:cNvPr id="9" name="Content Placeholder 3">
            <a:extLst>
              <a:ext uri="{FF2B5EF4-FFF2-40B4-BE49-F238E27FC236}">
                <a16:creationId xmlns:a16="http://schemas.microsoft.com/office/drawing/2014/main" id="{F2440742-0676-43F0-800C-F8D94FF52A06}"/>
              </a:ext>
            </a:extLst>
          </p:cNvPr>
          <p:cNvPicPr>
            <a:picLocks noChangeAspect="1"/>
          </p:cNvPicPr>
          <p:nvPr/>
        </p:nvPicPr>
        <p:blipFill>
          <a:blip r:embed="rId3"/>
          <a:stretch>
            <a:fillRect/>
          </a:stretch>
        </p:blipFill>
        <p:spPr>
          <a:xfrm>
            <a:off x="1031428" y="3463928"/>
            <a:ext cx="3434279" cy="2272138"/>
          </a:xfrm>
          <a:prstGeom prst="rect">
            <a:avLst/>
          </a:prstGeom>
          <a:ln>
            <a:noFill/>
          </a:ln>
        </p:spPr>
      </p:pic>
    </p:spTree>
    <p:extLst>
      <p:ext uri="{BB962C8B-B14F-4D97-AF65-F5344CB8AC3E}">
        <p14:creationId xmlns:p14="http://schemas.microsoft.com/office/powerpoint/2010/main" val="444902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28A40702-8EAF-4052-8417-C290F8CC4395}"/>
              </a:ext>
            </a:extLst>
          </p:cNvPr>
          <p:cNvSpPr>
            <a:spLocks noGrp="1"/>
          </p:cNvSpPr>
          <p:nvPr>
            <p:ph type="sldNum" sz="quarter" idx="12"/>
          </p:nvPr>
        </p:nvSpPr>
        <p:spPr/>
        <p:txBody>
          <a:bodyPr/>
          <a:lstStyle/>
          <a:p>
            <a:fld id="{3F10DB90-1E1A-4A52-92A3-0582B7DC5B1B}" type="slidenum">
              <a:rPr lang="en-US" smtClean="0">
                <a:latin typeface="+mj-lt"/>
              </a:rPr>
              <a:t>3</a:t>
            </a:fld>
            <a:endParaRPr lang="en-US">
              <a:latin typeface="+mj-lt"/>
            </a:endParaRPr>
          </a:p>
        </p:txBody>
      </p:sp>
      <p:sp>
        <p:nvSpPr>
          <p:cNvPr id="32" name="TextBox 31">
            <a:extLst>
              <a:ext uri="{FF2B5EF4-FFF2-40B4-BE49-F238E27FC236}">
                <a16:creationId xmlns:a16="http://schemas.microsoft.com/office/drawing/2014/main" id="{1A8EA097-7F74-4F3D-AA02-79867BD2ECD0}"/>
              </a:ext>
            </a:extLst>
          </p:cNvPr>
          <p:cNvSpPr txBox="1"/>
          <p:nvPr/>
        </p:nvSpPr>
        <p:spPr>
          <a:xfrm>
            <a:off x="592206" y="186220"/>
            <a:ext cx="9332844" cy="523220"/>
          </a:xfrm>
          <a:prstGeom prst="rect">
            <a:avLst/>
          </a:prstGeom>
          <a:noFill/>
        </p:spPr>
        <p:txBody>
          <a:bodyPr wrap="square" rtlCol="0">
            <a:spAutoFit/>
          </a:bodyPr>
          <a:lstStyle/>
          <a:p>
            <a:r>
              <a:rPr lang="en-US" sz="2800" dirty="0">
                <a:solidFill>
                  <a:srgbClr val="484848"/>
                </a:solidFill>
                <a:latin typeface="+mj-lt"/>
              </a:rPr>
              <a:t>Snapshot of Cummins IT</a:t>
            </a:r>
          </a:p>
        </p:txBody>
      </p:sp>
      <p:sp>
        <p:nvSpPr>
          <p:cNvPr id="14" name="TextBox 13">
            <a:extLst>
              <a:ext uri="{FF2B5EF4-FFF2-40B4-BE49-F238E27FC236}">
                <a16:creationId xmlns:a16="http://schemas.microsoft.com/office/drawing/2014/main" id="{041B5F50-1C90-4B6B-A431-7516A9CA5EAD}"/>
              </a:ext>
            </a:extLst>
          </p:cNvPr>
          <p:cNvSpPr txBox="1"/>
          <p:nvPr/>
        </p:nvSpPr>
        <p:spPr>
          <a:xfrm>
            <a:off x="718003" y="4675863"/>
            <a:ext cx="3371525" cy="738664"/>
          </a:xfrm>
          <a:prstGeom prst="rect">
            <a:avLst/>
          </a:prstGeom>
          <a:noFill/>
        </p:spPr>
        <p:txBody>
          <a:bodyPr wrap="square" rtlCol="0">
            <a:spAutoFit/>
          </a:bodyPr>
          <a:lstStyle/>
          <a:p>
            <a:r>
              <a:rPr lang="en-US" sz="1400" dirty="0">
                <a:solidFill>
                  <a:srgbClr val="000000"/>
                </a:solidFill>
              </a:rPr>
              <a:t>Cummins’ IT has historically been a support function focused on solving business needs for the BU’s.</a:t>
            </a:r>
            <a:endParaRPr lang="en-US" sz="1400" dirty="0"/>
          </a:p>
        </p:txBody>
      </p:sp>
      <p:sp>
        <p:nvSpPr>
          <p:cNvPr id="17" name="Rectangle 16">
            <a:extLst>
              <a:ext uri="{FF2B5EF4-FFF2-40B4-BE49-F238E27FC236}">
                <a16:creationId xmlns:a16="http://schemas.microsoft.com/office/drawing/2014/main" id="{126F3C17-F729-4E76-B262-04005A374C50}"/>
              </a:ext>
            </a:extLst>
          </p:cNvPr>
          <p:cNvSpPr/>
          <p:nvPr/>
        </p:nvSpPr>
        <p:spPr>
          <a:xfrm>
            <a:off x="4661679" y="1951419"/>
            <a:ext cx="3620856" cy="804351"/>
          </a:xfrm>
          <a:prstGeom prst="rect">
            <a:avLst/>
          </a:prstGeom>
          <a:solidFill>
            <a:srgbClr val="DB210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TextBox 5">
            <a:extLst>
              <a:ext uri="{FF2B5EF4-FFF2-40B4-BE49-F238E27FC236}">
                <a16:creationId xmlns:a16="http://schemas.microsoft.com/office/drawing/2014/main" id="{15AD6666-17CD-4D31-92DA-26C2EB50E4FA}"/>
              </a:ext>
            </a:extLst>
          </p:cNvPr>
          <p:cNvSpPr txBox="1"/>
          <p:nvPr/>
        </p:nvSpPr>
        <p:spPr>
          <a:xfrm>
            <a:off x="4672871" y="1926241"/>
            <a:ext cx="1630017" cy="338554"/>
          </a:xfrm>
          <a:prstGeom prst="rect">
            <a:avLst/>
          </a:prstGeom>
          <a:noFill/>
        </p:spPr>
        <p:txBody>
          <a:bodyPr wrap="square" rtlCol="0">
            <a:spAutoFit/>
          </a:bodyPr>
          <a:lstStyle/>
          <a:p>
            <a:r>
              <a:rPr lang="en-US" sz="1600" dirty="0">
                <a:solidFill>
                  <a:schemeClr val="bg1"/>
                </a:solidFill>
                <a:latin typeface="+mj-lt"/>
              </a:rPr>
              <a:t>Architecture</a:t>
            </a:r>
          </a:p>
        </p:txBody>
      </p:sp>
      <p:sp>
        <p:nvSpPr>
          <p:cNvPr id="21" name="TextBox 20">
            <a:extLst>
              <a:ext uri="{FF2B5EF4-FFF2-40B4-BE49-F238E27FC236}">
                <a16:creationId xmlns:a16="http://schemas.microsoft.com/office/drawing/2014/main" id="{8881AE56-159C-49C3-AA4F-59287D83D950}"/>
              </a:ext>
            </a:extLst>
          </p:cNvPr>
          <p:cNvSpPr txBox="1"/>
          <p:nvPr/>
        </p:nvSpPr>
        <p:spPr>
          <a:xfrm>
            <a:off x="9010564" y="1593547"/>
            <a:ext cx="2694430" cy="3785652"/>
          </a:xfrm>
          <a:prstGeom prst="rect">
            <a:avLst/>
          </a:prstGeom>
          <a:noFill/>
          <a:ln>
            <a:solidFill>
              <a:srgbClr val="DB210B"/>
            </a:solidFill>
          </a:ln>
        </p:spPr>
        <p:txBody>
          <a:bodyPr wrap="square" rtlCol="0">
            <a:spAutoFit/>
          </a:bodyPr>
          <a:lstStyle/>
          <a:p>
            <a:pPr algn="ctr"/>
            <a:br>
              <a:rPr lang="en-US" sz="2000" dirty="0">
                <a:latin typeface="+mj-lt"/>
              </a:rPr>
            </a:br>
            <a:br>
              <a:rPr lang="en-US" sz="2000" dirty="0">
                <a:latin typeface="+mj-lt"/>
              </a:rPr>
            </a:br>
            <a:r>
              <a:rPr lang="en-US" sz="2000" dirty="0">
                <a:solidFill>
                  <a:srgbClr val="000000"/>
                </a:solidFill>
                <a:latin typeface="+mj-lt"/>
              </a:rPr>
              <a:t>How can Cummins’ establish </a:t>
            </a:r>
            <a:r>
              <a:rPr lang="en-US" sz="2000" b="1" dirty="0">
                <a:solidFill>
                  <a:srgbClr val="000000"/>
                </a:solidFill>
                <a:latin typeface="+mj-lt"/>
              </a:rPr>
              <a:t>digitization as a core IT capability</a:t>
            </a:r>
            <a:r>
              <a:rPr lang="en-US" sz="2000" dirty="0">
                <a:solidFill>
                  <a:srgbClr val="000000"/>
                </a:solidFill>
                <a:latin typeface="+mj-lt"/>
              </a:rPr>
              <a:t> that enables the company to compete with current competition and set up the company to </a:t>
            </a:r>
            <a:r>
              <a:rPr lang="en-US" sz="2000" b="1" dirty="0">
                <a:solidFill>
                  <a:srgbClr val="000000"/>
                </a:solidFill>
                <a:latin typeface="+mj-lt"/>
              </a:rPr>
              <a:t>drive value through IT</a:t>
            </a:r>
            <a:r>
              <a:rPr lang="en-US" sz="2000" dirty="0">
                <a:solidFill>
                  <a:srgbClr val="000000"/>
                </a:solidFill>
                <a:latin typeface="+mj-lt"/>
              </a:rPr>
              <a:t>?</a:t>
            </a:r>
            <a:endParaRPr lang="en-US" sz="2000" dirty="0">
              <a:latin typeface="+mj-lt"/>
            </a:endParaRPr>
          </a:p>
          <a:p>
            <a:pPr algn="ctr"/>
            <a:br>
              <a:rPr lang="en-US" sz="2000" dirty="0">
                <a:latin typeface="+mj-lt"/>
              </a:rPr>
            </a:br>
            <a:endParaRPr lang="en-US" sz="2000" dirty="0">
              <a:latin typeface="+mj-lt"/>
            </a:endParaRPr>
          </a:p>
        </p:txBody>
      </p:sp>
      <p:sp>
        <p:nvSpPr>
          <p:cNvPr id="24" name="TextBox 23">
            <a:extLst>
              <a:ext uri="{FF2B5EF4-FFF2-40B4-BE49-F238E27FC236}">
                <a16:creationId xmlns:a16="http://schemas.microsoft.com/office/drawing/2014/main" id="{9701A938-F6B0-4805-BE8F-5A7AAC6141F6}"/>
              </a:ext>
            </a:extLst>
          </p:cNvPr>
          <p:cNvSpPr txBox="1"/>
          <p:nvPr/>
        </p:nvSpPr>
        <p:spPr>
          <a:xfrm>
            <a:off x="484432" y="946269"/>
            <a:ext cx="11064837" cy="646331"/>
          </a:xfrm>
          <a:prstGeom prst="rect">
            <a:avLst/>
          </a:prstGeom>
          <a:noFill/>
        </p:spPr>
        <p:txBody>
          <a:bodyPr wrap="square" rtlCol="0">
            <a:spAutoFit/>
          </a:bodyPr>
          <a:lstStyle/>
          <a:p>
            <a:r>
              <a:rPr lang="en-US" dirty="0"/>
              <a:t>Cummins is an American Fortune 500 corporation that designs, manufactures, and distributes engines, filtration, and power generation products.</a:t>
            </a:r>
            <a:endParaRPr lang="en-US" sz="1600" dirty="0">
              <a:latin typeface="+mj-lt"/>
            </a:endParaRPr>
          </a:p>
        </p:txBody>
      </p:sp>
      <p:sp>
        <p:nvSpPr>
          <p:cNvPr id="28" name="Rectangle 27">
            <a:extLst>
              <a:ext uri="{FF2B5EF4-FFF2-40B4-BE49-F238E27FC236}">
                <a16:creationId xmlns:a16="http://schemas.microsoft.com/office/drawing/2014/main" id="{D9015CDD-0BA8-48EB-B2AB-27FD66195F0F}"/>
              </a:ext>
            </a:extLst>
          </p:cNvPr>
          <p:cNvSpPr/>
          <p:nvPr/>
        </p:nvSpPr>
        <p:spPr>
          <a:xfrm>
            <a:off x="624025" y="4613520"/>
            <a:ext cx="3692264" cy="863351"/>
          </a:xfrm>
          <a:prstGeom prst="rect">
            <a:avLst/>
          </a:prstGeom>
          <a:noFill/>
          <a:ln>
            <a:solidFill>
              <a:srgbClr val="DB21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3F8C60F-19A7-4B92-9219-1A28914C1443}"/>
              </a:ext>
            </a:extLst>
          </p:cNvPr>
          <p:cNvSpPr txBox="1"/>
          <p:nvPr/>
        </p:nvSpPr>
        <p:spPr>
          <a:xfrm>
            <a:off x="4667357" y="2206398"/>
            <a:ext cx="3620774" cy="523220"/>
          </a:xfrm>
          <a:prstGeom prst="rect">
            <a:avLst/>
          </a:prstGeom>
          <a:noFill/>
        </p:spPr>
        <p:txBody>
          <a:bodyPr wrap="square" rtlCol="0">
            <a:spAutoFit/>
          </a:bodyPr>
          <a:lstStyle/>
          <a:p>
            <a:r>
              <a:rPr lang="en-US" sz="1400" dirty="0">
                <a:latin typeface="+mj-lt"/>
              </a:rPr>
              <a:t>Many disparate systems and lack of building blocks to support a digital product line </a:t>
            </a:r>
          </a:p>
        </p:txBody>
      </p:sp>
      <p:sp>
        <p:nvSpPr>
          <p:cNvPr id="33" name="Rectangle 32">
            <a:extLst>
              <a:ext uri="{FF2B5EF4-FFF2-40B4-BE49-F238E27FC236}">
                <a16:creationId xmlns:a16="http://schemas.microsoft.com/office/drawing/2014/main" id="{DD5A11A9-B1D4-4386-A674-6A05B521298D}"/>
              </a:ext>
            </a:extLst>
          </p:cNvPr>
          <p:cNvSpPr/>
          <p:nvPr/>
        </p:nvSpPr>
        <p:spPr>
          <a:xfrm>
            <a:off x="4661679" y="2869134"/>
            <a:ext cx="3620856" cy="804351"/>
          </a:xfrm>
          <a:prstGeom prst="rect">
            <a:avLst/>
          </a:prstGeom>
          <a:solidFill>
            <a:srgbClr val="DB210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TextBox 33">
            <a:extLst>
              <a:ext uri="{FF2B5EF4-FFF2-40B4-BE49-F238E27FC236}">
                <a16:creationId xmlns:a16="http://schemas.microsoft.com/office/drawing/2014/main" id="{73FDEE9D-2003-440F-A6B7-74C06AFB4306}"/>
              </a:ext>
            </a:extLst>
          </p:cNvPr>
          <p:cNvSpPr txBox="1"/>
          <p:nvPr/>
        </p:nvSpPr>
        <p:spPr>
          <a:xfrm>
            <a:off x="4672871" y="2858866"/>
            <a:ext cx="2169553" cy="584775"/>
          </a:xfrm>
          <a:prstGeom prst="rect">
            <a:avLst/>
          </a:prstGeom>
          <a:noFill/>
        </p:spPr>
        <p:txBody>
          <a:bodyPr wrap="square" rtlCol="0">
            <a:spAutoFit/>
          </a:bodyPr>
          <a:lstStyle/>
          <a:p>
            <a:r>
              <a:rPr lang="en-US" sz="1600" dirty="0">
                <a:solidFill>
                  <a:schemeClr val="bg1"/>
                </a:solidFill>
                <a:latin typeface="+mj-lt"/>
              </a:rPr>
              <a:t>Database Management</a:t>
            </a:r>
          </a:p>
        </p:txBody>
      </p:sp>
      <p:sp>
        <p:nvSpPr>
          <p:cNvPr id="35" name="TextBox 34">
            <a:extLst>
              <a:ext uri="{FF2B5EF4-FFF2-40B4-BE49-F238E27FC236}">
                <a16:creationId xmlns:a16="http://schemas.microsoft.com/office/drawing/2014/main" id="{9CF55368-2ED1-4DD0-BD4D-469F7F53BE65}"/>
              </a:ext>
            </a:extLst>
          </p:cNvPr>
          <p:cNvSpPr txBox="1"/>
          <p:nvPr/>
        </p:nvSpPr>
        <p:spPr>
          <a:xfrm>
            <a:off x="4672953" y="3114110"/>
            <a:ext cx="3585712" cy="523220"/>
          </a:xfrm>
          <a:prstGeom prst="rect">
            <a:avLst/>
          </a:prstGeom>
          <a:noFill/>
        </p:spPr>
        <p:txBody>
          <a:bodyPr wrap="square" rtlCol="0">
            <a:spAutoFit/>
          </a:bodyPr>
          <a:lstStyle/>
          <a:p>
            <a:r>
              <a:rPr lang="en-US" sz="1400" dirty="0">
                <a:latin typeface="+mj-lt"/>
              </a:rPr>
              <a:t>Absence of master data and inconsistent DBM hindering digital transformation</a:t>
            </a:r>
          </a:p>
        </p:txBody>
      </p:sp>
      <p:sp>
        <p:nvSpPr>
          <p:cNvPr id="36" name="Rectangle 35">
            <a:extLst>
              <a:ext uri="{FF2B5EF4-FFF2-40B4-BE49-F238E27FC236}">
                <a16:creationId xmlns:a16="http://schemas.microsoft.com/office/drawing/2014/main" id="{2A9B2C9E-7DCB-41EB-8EF9-115DEE9B6488}"/>
              </a:ext>
            </a:extLst>
          </p:cNvPr>
          <p:cNvSpPr/>
          <p:nvPr/>
        </p:nvSpPr>
        <p:spPr>
          <a:xfrm>
            <a:off x="4661679" y="3813358"/>
            <a:ext cx="3620856" cy="804351"/>
          </a:xfrm>
          <a:prstGeom prst="rect">
            <a:avLst/>
          </a:prstGeom>
          <a:solidFill>
            <a:srgbClr val="DB210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7" name="TextBox 36">
            <a:extLst>
              <a:ext uri="{FF2B5EF4-FFF2-40B4-BE49-F238E27FC236}">
                <a16:creationId xmlns:a16="http://schemas.microsoft.com/office/drawing/2014/main" id="{748B1EAC-6D85-4D5D-9F3C-975EAEA68CE1}"/>
              </a:ext>
            </a:extLst>
          </p:cNvPr>
          <p:cNvSpPr txBox="1"/>
          <p:nvPr/>
        </p:nvSpPr>
        <p:spPr>
          <a:xfrm>
            <a:off x="4672871" y="3804454"/>
            <a:ext cx="2169553" cy="338554"/>
          </a:xfrm>
          <a:prstGeom prst="rect">
            <a:avLst/>
          </a:prstGeom>
          <a:noFill/>
        </p:spPr>
        <p:txBody>
          <a:bodyPr wrap="square" rtlCol="0">
            <a:spAutoFit/>
          </a:bodyPr>
          <a:lstStyle/>
          <a:p>
            <a:r>
              <a:rPr lang="en-US" sz="1600" dirty="0">
                <a:solidFill>
                  <a:schemeClr val="bg1"/>
                </a:solidFill>
                <a:latin typeface="+mj-lt"/>
              </a:rPr>
              <a:t>Business Agility</a:t>
            </a:r>
          </a:p>
        </p:txBody>
      </p:sp>
      <p:sp>
        <p:nvSpPr>
          <p:cNvPr id="38" name="TextBox 37">
            <a:extLst>
              <a:ext uri="{FF2B5EF4-FFF2-40B4-BE49-F238E27FC236}">
                <a16:creationId xmlns:a16="http://schemas.microsoft.com/office/drawing/2014/main" id="{2BBE99EF-FA39-4B00-9A1F-B2D6E4805790}"/>
              </a:ext>
            </a:extLst>
          </p:cNvPr>
          <p:cNvSpPr txBox="1"/>
          <p:nvPr/>
        </p:nvSpPr>
        <p:spPr>
          <a:xfrm>
            <a:off x="4672953" y="4071854"/>
            <a:ext cx="3609582" cy="523220"/>
          </a:xfrm>
          <a:prstGeom prst="rect">
            <a:avLst/>
          </a:prstGeom>
          <a:noFill/>
        </p:spPr>
        <p:txBody>
          <a:bodyPr wrap="square" rtlCol="0">
            <a:spAutoFit/>
          </a:bodyPr>
          <a:lstStyle/>
          <a:p>
            <a:r>
              <a:rPr lang="en-US" sz="1400" dirty="0">
                <a:latin typeface="+mj-lt"/>
              </a:rPr>
              <a:t>Unable to react fast to changes due to current dev methodology and many COTS apps</a:t>
            </a:r>
          </a:p>
        </p:txBody>
      </p:sp>
      <p:sp>
        <p:nvSpPr>
          <p:cNvPr id="39" name="Rectangle 38">
            <a:extLst>
              <a:ext uri="{FF2B5EF4-FFF2-40B4-BE49-F238E27FC236}">
                <a16:creationId xmlns:a16="http://schemas.microsoft.com/office/drawing/2014/main" id="{64D943BB-45B8-4FE6-8812-4BBF14521D6D}"/>
              </a:ext>
            </a:extLst>
          </p:cNvPr>
          <p:cNvSpPr/>
          <p:nvPr/>
        </p:nvSpPr>
        <p:spPr>
          <a:xfrm>
            <a:off x="4661679" y="4724680"/>
            <a:ext cx="3620856" cy="804351"/>
          </a:xfrm>
          <a:prstGeom prst="rect">
            <a:avLst/>
          </a:prstGeom>
          <a:solidFill>
            <a:srgbClr val="DB210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TextBox 39">
            <a:extLst>
              <a:ext uri="{FF2B5EF4-FFF2-40B4-BE49-F238E27FC236}">
                <a16:creationId xmlns:a16="http://schemas.microsoft.com/office/drawing/2014/main" id="{007D784C-9E08-4EA9-98BD-DD6E3D41E1F8}"/>
              </a:ext>
            </a:extLst>
          </p:cNvPr>
          <p:cNvSpPr txBox="1"/>
          <p:nvPr/>
        </p:nvSpPr>
        <p:spPr>
          <a:xfrm>
            <a:off x="4672871" y="4712527"/>
            <a:ext cx="1630017" cy="338554"/>
          </a:xfrm>
          <a:prstGeom prst="rect">
            <a:avLst/>
          </a:prstGeom>
          <a:noFill/>
        </p:spPr>
        <p:txBody>
          <a:bodyPr wrap="square" rtlCol="0">
            <a:spAutoFit/>
          </a:bodyPr>
          <a:lstStyle/>
          <a:p>
            <a:r>
              <a:rPr lang="en-US" sz="1600" dirty="0">
                <a:solidFill>
                  <a:schemeClr val="bg1"/>
                </a:solidFill>
                <a:latin typeface="+mj-lt"/>
              </a:rPr>
              <a:t>Competition</a:t>
            </a:r>
          </a:p>
        </p:txBody>
      </p:sp>
      <p:sp>
        <p:nvSpPr>
          <p:cNvPr id="41" name="TextBox 40">
            <a:extLst>
              <a:ext uri="{FF2B5EF4-FFF2-40B4-BE49-F238E27FC236}">
                <a16:creationId xmlns:a16="http://schemas.microsoft.com/office/drawing/2014/main" id="{ADCC3FC0-1623-4322-AA86-8E252B0D5868}"/>
              </a:ext>
            </a:extLst>
          </p:cNvPr>
          <p:cNvSpPr txBox="1"/>
          <p:nvPr/>
        </p:nvSpPr>
        <p:spPr>
          <a:xfrm>
            <a:off x="4661679" y="4998682"/>
            <a:ext cx="3744400" cy="523220"/>
          </a:xfrm>
          <a:prstGeom prst="rect">
            <a:avLst/>
          </a:prstGeom>
          <a:noFill/>
        </p:spPr>
        <p:txBody>
          <a:bodyPr wrap="square" rtlCol="0">
            <a:spAutoFit/>
          </a:bodyPr>
          <a:lstStyle/>
          <a:p>
            <a:r>
              <a:rPr lang="en-US" sz="1400" dirty="0">
                <a:latin typeface="+mj-lt"/>
              </a:rPr>
              <a:t>Industry competitors such as Caterpillar introducing digital as their core capability</a:t>
            </a:r>
          </a:p>
        </p:txBody>
      </p:sp>
      <p:sp>
        <p:nvSpPr>
          <p:cNvPr id="42" name="Rectangle 41">
            <a:extLst>
              <a:ext uri="{FF2B5EF4-FFF2-40B4-BE49-F238E27FC236}">
                <a16:creationId xmlns:a16="http://schemas.microsoft.com/office/drawing/2014/main" id="{E63868F3-4807-46F6-B222-D59DA84B93DA}"/>
              </a:ext>
            </a:extLst>
          </p:cNvPr>
          <p:cNvSpPr/>
          <p:nvPr/>
        </p:nvSpPr>
        <p:spPr>
          <a:xfrm>
            <a:off x="635217" y="3596815"/>
            <a:ext cx="3692264" cy="863351"/>
          </a:xfrm>
          <a:prstGeom prst="rect">
            <a:avLst/>
          </a:prstGeom>
          <a:noFill/>
          <a:ln>
            <a:solidFill>
              <a:srgbClr val="DB21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DD1B161-9C78-470B-85F6-EC4C615ED335}"/>
              </a:ext>
            </a:extLst>
          </p:cNvPr>
          <p:cNvSpPr txBox="1"/>
          <p:nvPr/>
        </p:nvSpPr>
        <p:spPr>
          <a:xfrm>
            <a:off x="718003" y="3702522"/>
            <a:ext cx="3569049" cy="738664"/>
          </a:xfrm>
          <a:prstGeom prst="rect">
            <a:avLst/>
          </a:prstGeom>
          <a:noFill/>
        </p:spPr>
        <p:txBody>
          <a:bodyPr wrap="square" rtlCol="0">
            <a:spAutoFit/>
          </a:bodyPr>
          <a:lstStyle/>
          <a:p>
            <a:r>
              <a:rPr lang="en-US" sz="1400" dirty="0">
                <a:solidFill>
                  <a:srgbClr val="000000"/>
                </a:solidFill>
              </a:rPr>
              <a:t>Cummins is approaching its’ 100th anniversary - both a mark of the company’s success and history of developing IT capabilities organically. </a:t>
            </a:r>
            <a:endParaRPr lang="en-US" sz="1400" dirty="0"/>
          </a:p>
        </p:txBody>
      </p:sp>
      <p:pic>
        <p:nvPicPr>
          <p:cNvPr id="1026" name="Picture 2" descr="Image result for cummins">
            <a:extLst>
              <a:ext uri="{FF2B5EF4-FFF2-40B4-BE49-F238E27FC236}">
                <a16:creationId xmlns:a16="http://schemas.microsoft.com/office/drawing/2014/main" id="{C7EE971E-5991-49E8-9C4F-24D2796DC1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157"/>
          <a:stretch/>
        </p:blipFill>
        <p:spPr bwMode="auto">
          <a:xfrm>
            <a:off x="626813" y="1695696"/>
            <a:ext cx="3700668" cy="17477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AB0026E-F3E2-497A-9BD6-0E4EC6E6B25A}"/>
              </a:ext>
            </a:extLst>
          </p:cNvPr>
          <p:cNvSpPr txBox="1"/>
          <p:nvPr/>
        </p:nvSpPr>
        <p:spPr>
          <a:xfrm>
            <a:off x="4597676" y="1544082"/>
            <a:ext cx="2996647" cy="369332"/>
          </a:xfrm>
          <a:prstGeom prst="rect">
            <a:avLst/>
          </a:prstGeom>
          <a:noFill/>
        </p:spPr>
        <p:txBody>
          <a:bodyPr wrap="square" rtlCol="0">
            <a:spAutoFit/>
          </a:bodyPr>
          <a:lstStyle/>
          <a:p>
            <a:r>
              <a:rPr lang="en-US" b="1" dirty="0">
                <a:solidFill>
                  <a:srgbClr val="DB210B"/>
                </a:solidFill>
              </a:rPr>
              <a:t>Current Challenges</a:t>
            </a:r>
          </a:p>
        </p:txBody>
      </p:sp>
      <p:pic>
        <p:nvPicPr>
          <p:cNvPr id="1028" name="Picture 4" descr="https://static.thenounproject.com/png/2070790-200.png">
            <a:extLst>
              <a:ext uri="{FF2B5EF4-FFF2-40B4-BE49-F238E27FC236}">
                <a16:creationId xmlns:a16="http://schemas.microsoft.com/office/drawing/2014/main" id="{9565AAB7-6EC7-461D-822D-6E68FC79084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456197" y="3282299"/>
            <a:ext cx="504250" cy="5042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0E9B159-0F60-4BA3-8579-54D88BD9945E}"/>
              </a:ext>
            </a:extLst>
          </p:cNvPr>
          <p:cNvSpPr>
            <a:spLocks noGrp="1"/>
          </p:cNvSpPr>
          <p:nvPr>
            <p:ph type="dt" sz="half" idx="10"/>
          </p:nvPr>
        </p:nvSpPr>
        <p:spPr/>
        <p:txBody>
          <a:bodyPr/>
          <a:lstStyle/>
          <a:p>
            <a:r>
              <a:rPr lang="en-US" dirty="0"/>
              <a:t>12/13/2018</a:t>
            </a:r>
          </a:p>
        </p:txBody>
      </p:sp>
      <p:sp>
        <p:nvSpPr>
          <p:cNvPr id="3" name="Footer Placeholder 2">
            <a:extLst>
              <a:ext uri="{FF2B5EF4-FFF2-40B4-BE49-F238E27FC236}">
                <a16:creationId xmlns:a16="http://schemas.microsoft.com/office/drawing/2014/main" id="{486F83F1-E77F-41F2-9D02-4A1D5CD7C8F2}"/>
              </a:ext>
            </a:extLst>
          </p:cNvPr>
          <p:cNvSpPr>
            <a:spLocks noGrp="1"/>
          </p:cNvSpPr>
          <p:nvPr>
            <p:ph type="ftr" sz="quarter" idx="11"/>
          </p:nvPr>
        </p:nvSpPr>
        <p:spPr/>
        <p:txBody>
          <a:bodyPr/>
          <a:lstStyle/>
          <a:p>
            <a:r>
              <a:rPr lang="en-US"/>
              <a:t>Digitizing Cummins</a:t>
            </a:r>
            <a:endParaRPr lang="en-US" dirty="0"/>
          </a:p>
        </p:txBody>
      </p:sp>
      <p:sp>
        <p:nvSpPr>
          <p:cNvPr id="29" name="Oval 28">
            <a:extLst>
              <a:ext uri="{FF2B5EF4-FFF2-40B4-BE49-F238E27FC236}">
                <a16:creationId xmlns:a16="http://schemas.microsoft.com/office/drawing/2014/main" id="{2A26CA6C-F397-4D2D-B154-CE0930F91538}"/>
              </a:ext>
            </a:extLst>
          </p:cNvPr>
          <p:cNvSpPr/>
          <p:nvPr/>
        </p:nvSpPr>
        <p:spPr>
          <a:xfrm>
            <a:off x="1463040"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480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30</a:t>
            </a:fld>
            <a:endParaRPr lang="en-US"/>
          </a:p>
        </p:txBody>
      </p:sp>
      <p:sp>
        <p:nvSpPr>
          <p:cNvPr id="5" name="Text Placeholder 4"/>
          <p:cNvSpPr>
            <a:spLocks noGrp="1"/>
          </p:cNvSpPr>
          <p:nvPr>
            <p:ph type="body" sz="quarter" idx="13"/>
          </p:nvPr>
        </p:nvSpPr>
        <p:spPr/>
        <p:txBody>
          <a:bodyPr/>
          <a:lstStyle/>
          <a:p>
            <a:r>
              <a:rPr lang="en-US" dirty="0">
                <a:solidFill>
                  <a:srgbClr val="FF0000"/>
                </a:solidFill>
              </a:rPr>
              <a:t>Appendix A. Customer Hub – bullet points!!</a:t>
            </a:r>
          </a:p>
        </p:txBody>
      </p:sp>
      <p:pic>
        <p:nvPicPr>
          <p:cNvPr id="6" name="Content Placeholder 3">
            <a:extLst>
              <a:ext uri="{FF2B5EF4-FFF2-40B4-BE49-F238E27FC236}">
                <a16:creationId xmlns:a16="http://schemas.microsoft.com/office/drawing/2014/main" id="{5B6C11FE-CA5E-4B69-BF61-F0C0BF9BA840}"/>
              </a:ext>
            </a:extLst>
          </p:cNvPr>
          <p:cNvPicPr>
            <a:picLocks noChangeAspect="1"/>
          </p:cNvPicPr>
          <p:nvPr/>
        </p:nvPicPr>
        <p:blipFill rotWithShape="1">
          <a:blip r:embed="rId2"/>
          <a:srcRect b="15419"/>
          <a:stretch/>
        </p:blipFill>
        <p:spPr>
          <a:xfrm>
            <a:off x="8442351" y="1266407"/>
            <a:ext cx="3530047" cy="2162593"/>
          </a:xfrm>
          <a:prstGeom prst="rect">
            <a:avLst/>
          </a:prstGeom>
          <a:ln>
            <a:noFill/>
          </a:ln>
        </p:spPr>
      </p:pic>
      <p:sp>
        <p:nvSpPr>
          <p:cNvPr id="7" name="TextBox 6">
            <a:extLst>
              <a:ext uri="{FF2B5EF4-FFF2-40B4-BE49-F238E27FC236}">
                <a16:creationId xmlns:a16="http://schemas.microsoft.com/office/drawing/2014/main" id="{6BA57441-180D-44A7-BD37-9AB802863D86}"/>
              </a:ext>
            </a:extLst>
          </p:cNvPr>
          <p:cNvSpPr txBox="1"/>
          <p:nvPr/>
        </p:nvSpPr>
        <p:spPr>
          <a:xfrm>
            <a:off x="596349" y="1510748"/>
            <a:ext cx="7604151" cy="4524315"/>
          </a:xfrm>
          <a:prstGeom prst="rect">
            <a:avLst/>
          </a:prstGeom>
          <a:noFill/>
        </p:spPr>
        <p:txBody>
          <a:bodyPr wrap="square" rtlCol="0">
            <a:spAutoFit/>
          </a:bodyPr>
          <a:lstStyle/>
          <a:p>
            <a:r>
              <a:rPr lang="en-US" b="1" dirty="0"/>
              <a:t>As “Cloud” based approaches have evolved, the option of having OCH has also evolved in optional offerings as a hosted or subscription-based as-a-service platform.</a:t>
            </a:r>
          </a:p>
          <a:p>
            <a:r>
              <a:rPr lang="en-US" dirty="0"/>
              <a:t>1. Manage customer data over the full customer lifecycle: data capture, standardization and correction of names and addresses; identification and merging of duplicate records; enrichment of the customer profile; enforcement of compliance and risk policies; and the distribution of a “single source of</a:t>
            </a:r>
          </a:p>
          <a:p>
            <a:r>
              <a:rPr lang="en-US" dirty="0"/>
              <a:t>truth” best version customer profile to operational systems.</a:t>
            </a:r>
          </a:p>
          <a:p>
            <a:r>
              <a:rPr lang="en-US" dirty="0"/>
              <a:t>2. Consolidate &amp; govern a unique</a:t>
            </a:r>
          </a:p>
          <a:p>
            <a:r>
              <a:rPr lang="en-US" dirty="0"/>
              <a:t>Consolidate List, Import Workbench, Identification and Cross-Reference</a:t>
            </a:r>
          </a:p>
          <a:p>
            <a:r>
              <a:rPr lang="en-US" dirty="0"/>
              <a:t>Source Data History</a:t>
            </a:r>
          </a:p>
          <a:p>
            <a:r>
              <a:rPr lang="en-US" dirty="0"/>
              <a:t>Customer data is distributed across the enterprise. It is typically fragmented and duplicated across operational silos, resulting in an inability to provide a single, trusted customer profile to business consumers.</a:t>
            </a:r>
          </a:p>
          <a:p>
            <a:r>
              <a:rPr lang="en-US" dirty="0"/>
              <a:t>3. Finally you need to track &amp; maintain changes over time distribute this information as a single point of truth</a:t>
            </a:r>
          </a:p>
        </p:txBody>
      </p:sp>
      <p:pic>
        <p:nvPicPr>
          <p:cNvPr id="8" name="Picture 7">
            <a:extLst>
              <a:ext uri="{FF2B5EF4-FFF2-40B4-BE49-F238E27FC236}">
                <a16:creationId xmlns:a16="http://schemas.microsoft.com/office/drawing/2014/main" id="{A9B5671C-C0F4-42CE-AFB0-C7B7234A74F4}"/>
              </a:ext>
            </a:extLst>
          </p:cNvPr>
          <p:cNvPicPr>
            <a:picLocks noChangeAspect="1"/>
          </p:cNvPicPr>
          <p:nvPr/>
        </p:nvPicPr>
        <p:blipFill>
          <a:blip r:embed="rId3"/>
          <a:stretch>
            <a:fillRect/>
          </a:stretch>
        </p:blipFill>
        <p:spPr>
          <a:xfrm>
            <a:off x="8200500" y="3550114"/>
            <a:ext cx="4041196" cy="2942761"/>
          </a:xfrm>
          <a:prstGeom prst="rect">
            <a:avLst/>
          </a:prstGeom>
          <a:ln>
            <a:noFill/>
          </a:ln>
        </p:spPr>
      </p:pic>
    </p:spTree>
    <p:extLst>
      <p:ext uri="{BB962C8B-B14F-4D97-AF65-F5344CB8AC3E}">
        <p14:creationId xmlns:p14="http://schemas.microsoft.com/office/powerpoint/2010/main" val="41912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31</a:t>
            </a:fld>
            <a:endParaRPr lang="en-US"/>
          </a:p>
        </p:txBody>
      </p:sp>
      <p:sp>
        <p:nvSpPr>
          <p:cNvPr id="5" name="Text Placeholder 4"/>
          <p:cNvSpPr>
            <a:spLocks noGrp="1"/>
          </p:cNvSpPr>
          <p:nvPr>
            <p:ph type="body" sz="quarter" idx="13"/>
          </p:nvPr>
        </p:nvSpPr>
        <p:spPr/>
        <p:txBody>
          <a:bodyPr/>
          <a:lstStyle/>
          <a:p>
            <a:r>
              <a:rPr lang="en-US" dirty="0"/>
              <a:t>Appendix A. Customer Hub – Cont’d </a:t>
            </a:r>
          </a:p>
        </p:txBody>
      </p:sp>
      <p:sp>
        <p:nvSpPr>
          <p:cNvPr id="9" name="TextBox 8">
            <a:extLst>
              <a:ext uri="{FF2B5EF4-FFF2-40B4-BE49-F238E27FC236}">
                <a16:creationId xmlns:a16="http://schemas.microsoft.com/office/drawing/2014/main" id="{0746459D-C7D2-4D25-9FB3-40A93AC5390B}"/>
              </a:ext>
            </a:extLst>
          </p:cNvPr>
          <p:cNvSpPr txBox="1"/>
          <p:nvPr/>
        </p:nvSpPr>
        <p:spPr>
          <a:xfrm>
            <a:off x="749423" y="1536670"/>
            <a:ext cx="7113104" cy="4247317"/>
          </a:xfrm>
          <a:prstGeom prst="rect">
            <a:avLst/>
          </a:prstGeom>
          <a:noFill/>
        </p:spPr>
        <p:txBody>
          <a:bodyPr wrap="square" rtlCol="0">
            <a:spAutoFit/>
          </a:bodyPr>
          <a:lstStyle/>
          <a:p>
            <a:r>
              <a:rPr lang="en-US" b="1" dirty="0"/>
              <a:t>4. Cleanse</a:t>
            </a:r>
          </a:p>
          <a:p>
            <a:pPr marL="285750" indent="-285750">
              <a:buFont typeface="Arial" panose="020B0604020202020204" pitchFamily="34" charset="0"/>
              <a:buChar char="•"/>
            </a:pPr>
            <a:r>
              <a:rPr lang="en-US" dirty="0"/>
              <a:t>Address Validation</a:t>
            </a:r>
          </a:p>
          <a:p>
            <a:pPr marL="285750" indent="-285750">
              <a:buFont typeface="Arial" panose="020B0604020202020204" pitchFamily="34" charset="0"/>
              <a:buChar char="•"/>
            </a:pPr>
            <a:r>
              <a:rPr lang="en-US" dirty="0"/>
              <a:t>Enhanced Matching</a:t>
            </a:r>
          </a:p>
          <a:p>
            <a:pPr marL="285750" indent="-285750">
              <a:buFont typeface="Arial" panose="020B0604020202020204" pitchFamily="34" charset="0"/>
              <a:buChar char="•"/>
            </a:pPr>
            <a:r>
              <a:rPr lang="en-US" dirty="0"/>
              <a:t>Data Decay</a:t>
            </a:r>
          </a:p>
          <a:p>
            <a:pPr marL="285750" indent="-285750">
              <a:buFont typeface="Arial" panose="020B0604020202020204" pitchFamily="34" charset="0"/>
              <a:buChar char="•"/>
            </a:pPr>
            <a:r>
              <a:rPr lang="en-US" dirty="0"/>
              <a:t>Guided Merge &amp; Un-Merge</a:t>
            </a:r>
          </a:p>
          <a:p>
            <a:endParaRPr lang="en-US" dirty="0"/>
          </a:p>
          <a:p>
            <a:r>
              <a:rPr lang="en-US" b="1" dirty="0"/>
              <a:t>5. Govern</a:t>
            </a:r>
          </a:p>
          <a:p>
            <a:pPr marL="285750" indent="-285750">
              <a:buFont typeface="Arial" panose="020B0604020202020204" pitchFamily="34" charset="0"/>
              <a:buChar char="•"/>
            </a:pPr>
            <a:r>
              <a:rPr lang="en-US" dirty="0"/>
              <a:t>DGM enables users to:  Define and view enterprise master data and policies </a:t>
            </a:r>
          </a:p>
          <a:p>
            <a:pPr marL="285750" indent="-285750">
              <a:buFont typeface="Arial" panose="020B0604020202020204" pitchFamily="34" charset="0"/>
              <a:buChar char="•"/>
            </a:pPr>
            <a:r>
              <a:rPr lang="en-US" dirty="0"/>
              <a:t>Monitor data sources, data loads, data transactions and data quality metrics o Fix data issues and refine data quality rules </a:t>
            </a:r>
          </a:p>
          <a:p>
            <a:pPr marL="285750" indent="-285750">
              <a:buFont typeface="Arial" panose="020B0604020202020204" pitchFamily="34" charset="0"/>
              <a:buChar char="•"/>
            </a:pPr>
            <a:r>
              <a:rPr lang="en-US" dirty="0"/>
              <a:t>Operate – Consolidate, cleanse, share and govern – the hub </a:t>
            </a:r>
          </a:p>
          <a:p>
            <a:pPr marL="285750" indent="-285750">
              <a:buFont typeface="Arial" panose="020B0604020202020204" pitchFamily="34" charset="0"/>
              <a:buChar char="•"/>
            </a:pPr>
            <a:r>
              <a:rPr lang="en-US" dirty="0"/>
              <a:t>MDM Analytics MDM Analytics dashboards enable data steward to quickly and proactively assess the quality of customer and contact dimensional data entering OCH. </a:t>
            </a:r>
            <a:endParaRPr lang="en-US" b="1" dirty="0"/>
          </a:p>
        </p:txBody>
      </p:sp>
      <p:pic>
        <p:nvPicPr>
          <p:cNvPr id="10" name="Content Placeholder 3">
            <a:extLst>
              <a:ext uri="{FF2B5EF4-FFF2-40B4-BE49-F238E27FC236}">
                <a16:creationId xmlns:a16="http://schemas.microsoft.com/office/drawing/2014/main" id="{964173C2-D619-4F82-BB80-E7C7AECB7C43}"/>
              </a:ext>
            </a:extLst>
          </p:cNvPr>
          <p:cNvPicPr>
            <a:picLocks noChangeAspect="1"/>
          </p:cNvPicPr>
          <p:nvPr/>
        </p:nvPicPr>
        <p:blipFill>
          <a:blip r:embed="rId2"/>
          <a:stretch>
            <a:fillRect/>
          </a:stretch>
        </p:blipFill>
        <p:spPr>
          <a:xfrm>
            <a:off x="7615496" y="1250093"/>
            <a:ext cx="3975652" cy="2218123"/>
          </a:xfrm>
          <a:prstGeom prst="rect">
            <a:avLst/>
          </a:prstGeom>
          <a:ln>
            <a:noFill/>
          </a:ln>
        </p:spPr>
      </p:pic>
      <p:pic>
        <p:nvPicPr>
          <p:cNvPr id="11" name="Picture 10">
            <a:extLst>
              <a:ext uri="{FF2B5EF4-FFF2-40B4-BE49-F238E27FC236}">
                <a16:creationId xmlns:a16="http://schemas.microsoft.com/office/drawing/2014/main" id="{65536B1A-BAEA-4486-B79D-1A88D98AA8F9}"/>
              </a:ext>
            </a:extLst>
          </p:cNvPr>
          <p:cNvPicPr>
            <a:picLocks noChangeAspect="1"/>
          </p:cNvPicPr>
          <p:nvPr/>
        </p:nvPicPr>
        <p:blipFill rotWithShape="1">
          <a:blip r:embed="rId3"/>
          <a:srcRect b="12293"/>
          <a:stretch/>
        </p:blipFill>
        <p:spPr>
          <a:xfrm>
            <a:off x="8303162" y="3660328"/>
            <a:ext cx="2912197" cy="2406129"/>
          </a:xfrm>
          <a:prstGeom prst="rect">
            <a:avLst/>
          </a:prstGeom>
          <a:ln>
            <a:noFill/>
          </a:ln>
        </p:spPr>
      </p:pic>
    </p:spTree>
    <p:extLst>
      <p:ext uri="{BB962C8B-B14F-4D97-AF65-F5344CB8AC3E}">
        <p14:creationId xmlns:p14="http://schemas.microsoft.com/office/powerpoint/2010/main" val="1184265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32</a:t>
            </a:fld>
            <a:endParaRPr lang="en-US"/>
          </a:p>
        </p:txBody>
      </p:sp>
      <p:sp>
        <p:nvSpPr>
          <p:cNvPr id="5" name="Text Placeholder 4"/>
          <p:cNvSpPr>
            <a:spLocks noGrp="1"/>
          </p:cNvSpPr>
          <p:nvPr>
            <p:ph type="body" sz="quarter" idx="13"/>
          </p:nvPr>
        </p:nvSpPr>
        <p:spPr/>
        <p:txBody>
          <a:bodyPr/>
          <a:lstStyle/>
          <a:p>
            <a:r>
              <a:rPr lang="en-US" dirty="0"/>
              <a:t>Appendix A. Connection of different customer data sources into a single source</a:t>
            </a:r>
          </a:p>
        </p:txBody>
      </p:sp>
      <p:pic>
        <p:nvPicPr>
          <p:cNvPr id="6" name="Content Placeholder 3">
            <a:extLst>
              <a:ext uri="{FF2B5EF4-FFF2-40B4-BE49-F238E27FC236}">
                <a16:creationId xmlns:a16="http://schemas.microsoft.com/office/drawing/2014/main" id="{D808AFA4-8941-48E5-A8E9-84DCF274D17C}"/>
              </a:ext>
            </a:extLst>
          </p:cNvPr>
          <p:cNvPicPr>
            <a:picLocks noChangeAspect="1"/>
          </p:cNvPicPr>
          <p:nvPr/>
        </p:nvPicPr>
        <p:blipFill>
          <a:blip r:embed="rId2"/>
          <a:stretch>
            <a:fillRect/>
          </a:stretch>
        </p:blipFill>
        <p:spPr>
          <a:xfrm>
            <a:off x="5280784" y="1855304"/>
            <a:ext cx="6772275" cy="3962400"/>
          </a:xfrm>
          <a:prstGeom prst="rect">
            <a:avLst/>
          </a:prstGeom>
          <a:solidFill>
            <a:schemeClr val="bg1"/>
          </a:solidFill>
          <a:ln>
            <a:noFill/>
          </a:ln>
        </p:spPr>
      </p:pic>
      <p:sp>
        <p:nvSpPr>
          <p:cNvPr id="7" name="TextBox 6">
            <a:extLst>
              <a:ext uri="{FF2B5EF4-FFF2-40B4-BE49-F238E27FC236}">
                <a16:creationId xmlns:a16="http://schemas.microsoft.com/office/drawing/2014/main" id="{472B5A17-A236-4D56-B35A-7757329749FD}"/>
              </a:ext>
            </a:extLst>
          </p:cNvPr>
          <p:cNvSpPr txBox="1"/>
          <p:nvPr/>
        </p:nvSpPr>
        <p:spPr>
          <a:xfrm>
            <a:off x="406571" y="1921391"/>
            <a:ext cx="4731026"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image shows how there is interaction with different data’s in the cloud that are connected to customer and how they combine together at a single source which is a single source of truth for all the data storage which provided efficient data quality.</a:t>
            </a:r>
          </a:p>
          <a:p>
            <a:pPr marL="342900" indent="-342900">
              <a:buFont typeface="Arial" panose="020B0604020202020204" pitchFamily="34" charset="0"/>
              <a:buChar char="•"/>
            </a:pPr>
            <a:r>
              <a:rPr lang="en-US" sz="2000" dirty="0"/>
              <a:t>Each of the data clouds may work as silos but always source their data from the central CDM cloud service</a:t>
            </a:r>
          </a:p>
          <a:p>
            <a:endParaRPr lang="en-US" sz="2000" dirty="0"/>
          </a:p>
        </p:txBody>
      </p:sp>
    </p:spTree>
    <p:extLst>
      <p:ext uri="{BB962C8B-B14F-4D97-AF65-F5344CB8AC3E}">
        <p14:creationId xmlns:p14="http://schemas.microsoft.com/office/powerpoint/2010/main" val="21163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33</a:t>
            </a:fld>
            <a:endParaRPr lang="en-US"/>
          </a:p>
        </p:txBody>
      </p:sp>
      <p:sp>
        <p:nvSpPr>
          <p:cNvPr id="5" name="Text Placeholder 4"/>
          <p:cNvSpPr>
            <a:spLocks noGrp="1"/>
          </p:cNvSpPr>
          <p:nvPr>
            <p:ph type="body" sz="quarter" idx="13"/>
          </p:nvPr>
        </p:nvSpPr>
        <p:spPr/>
        <p:txBody>
          <a:bodyPr>
            <a:normAutofit fontScale="92500"/>
          </a:bodyPr>
          <a:lstStyle/>
          <a:p>
            <a:r>
              <a:rPr lang="en-US" dirty="0"/>
              <a:t>Appendix A. How to connect Oracle Customer Hub to Oracle Cloud Data Management </a:t>
            </a:r>
          </a:p>
        </p:txBody>
      </p:sp>
      <p:pic>
        <p:nvPicPr>
          <p:cNvPr id="6" name="Content Placeholder 3">
            <a:extLst>
              <a:ext uri="{FF2B5EF4-FFF2-40B4-BE49-F238E27FC236}">
                <a16:creationId xmlns:a16="http://schemas.microsoft.com/office/drawing/2014/main" id="{C6AEFE2A-C339-449C-928B-92BB74402583}"/>
              </a:ext>
            </a:extLst>
          </p:cNvPr>
          <p:cNvPicPr>
            <a:picLocks noChangeAspect="1"/>
          </p:cNvPicPr>
          <p:nvPr/>
        </p:nvPicPr>
        <p:blipFill>
          <a:blip r:embed="rId2"/>
          <a:stretch>
            <a:fillRect/>
          </a:stretch>
        </p:blipFill>
        <p:spPr>
          <a:xfrm>
            <a:off x="664396" y="2058436"/>
            <a:ext cx="4598504" cy="3423122"/>
          </a:xfrm>
          <a:prstGeom prst="rect">
            <a:avLst/>
          </a:prstGeom>
          <a:ln w="19050">
            <a:noFill/>
          </a:ln>
        </p:spPr>
      </p:pic>
      <p:sp>
        <p:nvSpPr>
          <p:cNvPr id="7" name="TextBox 6">
            <a:extLst>
              <a:ext uri="{FF2B5EF4-FFF2-40B4-BE49-F238E27FC236}">
                <a16:creationId xmlns:a16="http://schemas.microsoft.com/office/drawing/2014/main" id="{D19A90D3-C10B-4A7E-8102-145A1E28E94A}"/>
              </a:ext>
            </a:extLst>
          </p:cNvPr>
          <p:cNvSpPr txBox="1"/>
          <p:nvPr/>
        </p:nvSpPr>
        <p:spPr>
          <a:xfrm>
            <a:off x="5262900" y="1753636"/>
            <a:ext cx="6264704" cy="1754326"/>
          </a:xfrm>
          <a:prstGeom prst="rect">
            <a:avLst/>
          </a:prstGeom>
          <a:noFill/>
        </p:spPr>
        <p:txBody>
          <a:bodyPr wrap="square" rtlCol="0">
            <a:spAutoFit/>
          </a:bodyPr>
          <a:lstStyle/>
          <a:p>
            <a:r>
              <a:rPr lang="en-US" dirty="0"/>
              <a:t>CDM Cloud is a simple, quick and scalable solution that Cummins can use to consolidate account and contact data originating from multiple sources, standardize addresses, resolve duplicates, and ensure a best-version customer profile that the entire organization can trust</a:t>
            </a:r>
          </a:p>
          <a:p>
            <a:endParaRPr lang="en-US" dirty="0"/>
          </a:p>
        </p:txBody>
      </p:sp>
      <p:sp>
        <p:nvSpPr>
          <p:cNvPr id="8" name="TextBox 7">
            <a:extLst>
              <a:ext uri="{FF2B5EF4-FFF2-40B4-BE49-F238E27FC236}">
                <a16:creationId xmlns:a16="http://schemas.microsoft.com/office/drawing/2014/main" id="{B1FDC957-D99F-4667-9B93-36C849FD1351}"/>
              </a:ext>
            </a:extLst>
          </p:cNvPr>
          <p:cNvSpPr txBox="1"/>
          <p:nvPr/>
        </p:nvSpPr>
        <p:spPr>
          <a:xfrm>
            <a:off x="5262900" y="3352490"/>
            <a:ext cx="6264704" cy="3016210"/>
          </a:xfrm>
          <a:prstGeom prst="rect">
            <a:avLst/>
          </a:prstGeom>
          <a:noFill/>
        </p:spPr>
        <p:txBody>
          <a:bodyPr wrap="square" rtlCol="0">
            <a:spAutoFit/>
          </a:bodyPr>
          <a:lstStyle/>
          <a:p>
            <a:r>
              <a:rPr lang="en-US" dirty="0"/>
              <a:t>Important Points</a:t>
            </a:r>
          </a:p>
          <a:p>
            <a:pPr marL="285750" indent="-285750">
              <a:buFont typeface="Arial" panose="020B0604020202020204" pitchFamily="34" charset="0"/>
              <a:buChar char="•"/>
            </a:pPr>
            <a:r>
              <a:rPr lang="en-US" sz="1400" dirty="0"/>
              <a:t>CDM Cloud includes prebuilt source hierarchy and cross referencing components from MDM</a:t>
            </a:r>
          </a:p>
          <a:p>
            <a:pPr marL="285750" indent="-285750">
              <a:buFont typeface="Arial" panose="020B0604020202020204" pitchFamily="34" charset="0"/>
              <a:buChar char="•"/>
            </a:pPr>
            <a:r>
              <a:rPr lang="en-US" sz="1400" dirty="0"/>
              <a:t>These components are used to link and merge identified duplicates from multiple sources into one best-version record while maintaining the keys needed for source system collaboration</a:t>
            </a:r>
          </a:p>
          <a:p>
            <a:pPr marL="285750" indent="-285750">
              <a:buFont typeface="Arial" panose="020B0604020202020204" pitchFamily="34" charset="0"/>
              <a:buChar char="•"/>
            </a:pPr>
            <a:r>
              <a:rPr lang="en-US" sz="1400" dirty="0"/>
              <a:t>As a result all sales, marketing, service and data agents can work from one common application and consolidate and remediate account and contact data from various sources using the provided data administration views</a:t>
            </a:r>
          </a:p>
          <a:p>
            <a:pPr marL="285750" indent="-285750">
              <a:buFont typeface="Arial" panose="020B0604020202020204" pitchFamily="34" charset="0"/>
              <a:buChar char="•"/>
            </a:pPr>
            <a:r>
              <a:rPr lang="en-US" sz="1400" dirty="0"/>
              <a:t>Additionally they can import bulk data from internal or external data sources and can clean and dedupe in advance, enabling Oracle CDM Cloud to be the primary data management platform and source of truth.</a:t>
            </a:r>
          </a:p>
          <a:p>
            <a:pPr marL="285750" indent="-285750">
              <a:buFont typeface="Arial" panose="020B0604020202020204" pitchFamily="34" charset="0"/>
              <a:buChar char="•"/>
            </a:pPr>
            <a:r>
              <a:rPr lang="en-US" sz="1400" b="1" dirty="0"/>
              <a:t>Oracle CDM Cloud is a subscription-based service</a:t>
            </a:r>
          </a:p>
        </p:txBody>
      </p:sp>
    </p:spTree>
    <p:extLst>
      <p:ext uri="{BB962C8B-B14F-4D97-AF65-F5344CB8AC3E}">
        <p14:creationId xmlns:p14="http://schemas.microsoft.com/office/powerpoint/2010/main" val="615307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34</a:t>
            </a:fld>
            <a:endParaRPr lang="en-US"/>
          </a:p>
        </p:txBody>
      </p:sp>
      <p:sp>
        <p:nvSpPr>
          <p:cNvPr id="5" name="Text Placeholder 4"/>
          <p:cNvSpPr>
            <a:spLocks noGrp="1"/>
          </p:cNvSpPr>
          <p:nvPr>
            <p:ph type="body" sz="quarter" idx="13"/>
          </p:nvPr>
        </p:nvSpPr>
        <p:spPr/>
        <p:txBody>
          <a:bodyPr/>
          <a:lstStyle/>
          <a:p>
            <a:r>
              <a:rPr lang="en-US" dirty="0"/>
              <a:t>Appendix A. Product Hub</a:t>
            </a:r>
          </a:p>
        </p:txBody>
      </p:sp>
      <p:pic>
        <p:nvPicPr>
          <p:cNvPr id="6" name="Content Placeholder 3">
            <a:extLst>
              <a:ext uri="{FF2B5EF4-FFF2-40B4-BE49-F238E27FC236}">
                <a16:creationId xmlns:a16="http://schemas.microsoft.com/office/drawing/2014/main" id="{DFE84A8B-C143-48C9-B3B1-B1EB7F693422}"/>
              </a:ext>
            </a:extLst>
          </p:cNvPr>
          <p:cNvPicPr>
            <a:picLocks noChangeAspect="1"/>
          </p:cNvPicPr>
          <p:nvPr/>
        </p:nvPicPr>
        <p:blipFill>
          <a:blip r:embed="rId2"/>
          <a:stretch>
            <a:fillRect/>
          </a:stretch>
        </p:blipFill>
        <p:spPr>
          <a:xfrm>
            <a:off x="7133038" y="2068306"/>
            <a:ext cx="4943552" cy="2370529"/>
          </a:xfrm>
          <a:prstGeom prst="rect">
            <a:avLst/>
          </a:prstGeom>
          <a:solidFill>
            <a:schemeClr val="bg1"/>
          </a:solidFill>
          <a:ln>
            <a:noFill/>
          </a:ln>
        </p:spPr>
      </p:pic>
      <p:sp>
        <p:nvSpPr>
          <p:cNvPr id="7" name="TextBox 6">
            <a:extLst>
              <a:ext uri="{FF2B5EF4-FFF2-40B4-BE49-F238E27FC236}">
                <a16:creationId xmlns:a16="http://schemas.microsoft.com/office/drawing/2014/main" id="{B3B935B8-1008-42C2-807E-7E22C8C04627}"/>
              </a:ext>
            </a:extLst>
          </p:cNvPr>
          <p:cNvSpPr txBox="1"/>
          <p:nvPr/>
        </p:nvSpPr>
        <p:spPr>
          <a:xfrm>
            <a:off x="390489" y="1333642"/>
            <a:ext cx="6676136"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To meet data quality and standardization needs through Oracle Enterprise Data Quality (EDQ). EDQ is a data quality platform that delivers fit-for-purpose data for a number of different data domains. </a:t>
            </a:r>
          </a:p>
          <a:p>
            <a:pPr marL="285750" indent="-285750">
              <a:buFont typeface="Arial" panose="020B0604020202020204" pitchFamily="34" charset="0"/>
              <a:buChar char="•"/>
            </a:pPr>
            <a:r>
              <a:rPr lang="en-US" sz="1600" dirty="0"/>
              <a:t>Product data inherently has a lot of variability</a:t>
            </a:r>
          </a:p>
          <a:p>
            <a:pPr marL="285750" indent="-285750">
              <a:buFont typeface="Arial" panose="020B0604020202020204" pitchFamily="34" charset="0"/>
              <a:buChar char="•"/>
            </a:pPr>
            <a:r>
              <a:rPr lang="en-US" sz="1600" dirty="0"/>
              <a:t>Oracle’s Product Hub solution provides a single source of truth of product data which can be leveraged across the enterprise, supporting business process improvements and increasing profitability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Centralize sell-side and buy-side product catalogs</a:t>
            </a:r>
          </a:p>
          <a:p>
            <a:pPr marL="285750" indent="-285750">
              <a:buFont typeface="Arial" panose="020B0604020202020204" pitchFamily="34" charset="0"/>
              <a:buChar char="•"/>
            </a:pPr>
            <a:r>
              <a:rPr lang="en-US" sz="1600" dirty="0"/>
              <a:t>Aggregate products and components to serve as an inside product catalog</a:t>
            </a:r>
          </a:p>
          <a:p>
            <a:pPr marL="285750" indent="-285750">
              <a:buFont typeface="Arial" panose="020B0604020202020204" pitchFamily="34" charset="0"/>
              <a:buChar char="•"/>
            </a:pPr>
            <a:r>
              <a:rPr lang="en-US" sz="1600" dirty="0"/>
              <a:t>Maintain a trusted source of product information </a:t>
            </a:r>
          </a:p>
          <a:p>
            <a:pPr marL="285750" indent="-285750">
              <a:buFont typeface="Arial" panose="020B0604020202020204" pitchFamily="34" charset="0"/>
              <a:buChar char="•"/>
            </a:pPr>
            <a:endParaRPr lang="en-US" sz="1600" dirty="0"/>
          </a:p>
          <a:p>
            <a:r>
              <a:rPr lang="en-US" sz="1600" b="1" dirty="0"/>
              <a:t>Accelerate New Product Introductions and Changes</a:t>
            </a:r>
          </a:p>
          <a:p>
            <a:pPr marL="285750" indent="-285750">
              <a:buFont typeface="Arial" panose="020B0604020202020204" pitchFamily="34" charset="0"/>
              <a:buChar char="•"/>
            </a:pPr>
            <a:r>
              <a:rPr lang="en-US" sz="1600" dirty="0"/>
              <a:t>Workflow-driven process automation </a:t>
            </a:r>
          </a:p>
          <a:p>
            <a:pPr marL="285750" indent="-285750">
              <a:buFont typeface="Arial" panose="020B0604020202020204" pitchFamily="34" charset="0"/>
              <a:buChar char="•"/>
            </a:pPr>
            <a:r>
              <a:rPr lang="en-US" sz="1600" dirty="0"/>
              <a:t>Exception-based product change processes</a:t>
            </a:r>
          </a:p>
          <a:p>
            <a:pPr marL="285750" indent="-285750">
              <a:buFont typeface="Arial" panose="020B0604020202020204" pitchFamily="34" charset="0"/>
              <a:buChar char="•"/>
            </a:pPr>
            <a:r>
              <a:rPr lang="en-US" sz="1600" dirty="0"/>
              <a:t>Mass creation, maintenance and approval of items </a:t>
            </a:r>
          </a:p>
          <a:p>
            <a:pPr marL="285750" indent="-285750">
              <a:buFont typeface="Arial" panose="020B0604020202020204" pitchFamily="34" charset="0"/>
              <a:buChar char="•"/>
            </a:pPr>
            <a:r>
              <a:rPr lang="en-US" sz="1600" dirty="0"/>
              <a:t>Single data import user interface</a:t>
            </a:r>
          </a:p>
        </p:txBody>
      </p:sp>
    </p:spTree>
    <p:extLst>
      <p:ext uri="{BB962C8B-B14F-4D97-AF65-F5344CB8AC3E}">
        <p14:creationId xmlns:p14="http://schemas.microsoft.com/office/powerpoint/2010/main" val="679090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35</a:t>
            </a:fld>
            <a:endParaRPr lang="en-US"/>
          </a:p>
        </p:txBody>
      </p:sp>
      <p:sp>
        <p:nvSpPr>
          <p:cNvPr id="5" name="Text Placeholder 4"/>
          <p:cNvSpPr>
            <a:spLocks noGrp="1"/>
          </p:cNvSpPr>
          <p:nvPr>
            <p:ph type="body" sz="quarter" idx="13"/>
          </p:nvPr>
        </p:nvSpPr>
        <p:spPr/>
        <p:txBody>
          <a:bodyPr/>
          <a:lstStyle/>
          <a:p>
            <a:r>
              <a:rPr lang="en-US" dirty="0"/>
              <a:t>Appendix A. Steps for capturing and consolidating product data</a:t>
            </a:r>
          </a:p>
        </p:txBody>
      </p:sp>
      <p:graphicFrame>
        <p:nvGraphicFramePr>
          <p:cNvPr id="7" name="Diagram 6">
            <a:extLst>
              <a:ext uri="{FF2B5EF4-FFF2-40B4-BE49-F238E27FC236}">
                <a16:creationId xmlns:a16="http://schemas.microsoft.com/office/drawing/2014/main" id="{1494C2AE-D5A5-48EE-BA5B-0349CA57AAC2}"/>
              </a:ext>
            </a:extLst>
          </p:cNvPr>
          <p:cNvGraphicFramePr/>
          <p:nvPr>
            <p:extLst/>
          </p:nvPr>
        </p:nvGraphicFramePr>
        <p:xfrm>
          <a:off x="633344" y="1925615"/>
          <a:ext cx="6783388" cy="4051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379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36</a:t>
            </a:fld>
            <a:endParaRPr lang="en-US"/>
          </a:p>
        </p:txBody>
      </p:sp>
      <p:sp>
        <p:nvSpPr>
          <p:cNvPr id="5" name="Text Placeholder 4"/>
          <p:cNvSpPr>
            <a:spLocks noGrp="1"/>
          </p:cNvSpPr>
          <p:nvPr>
            <p:ph type="body" sz="quarter" idx="13"/>
          </p:nvPr>
        </p:nvSpPr>
        <p:spPr/>
        <p:txBody>
          <a:bodyPr/>
          <a:lstStyle/>
          <a:p>
            <a:r>
              <a:rPr lang="en-US" dirty="0"/>
              <a:t>Appendix A. Supplier Hub</a:t>
            </a:r>
          </a:p>
        </p:txBody>
      </p:sp>
      <p:sp>
        <p:nvSpPr>
          <p:cNvPr id="6" name="Content Placeholder 2">
            <a:extLst>
              <a:ext uri="{FF2B5EF4-FFF2-40B4-BE49-F238E27FC236}">
                <a16:creationId xmlns:a16="http://schemas.microsoft.com/office/drawing/2014/main" id="{B720AE06-C454-46BC-B58B-AB48A75410BC}"/>
              </a:ext>
            </a:extLst>
          </p:cNvPr>
          <p:cNvSpPr txBox="1">
            <a:spLocks/>
          </p:cNvSpPr>
          <p:nvPr/>
        </p:nvSpPr>
        <p:spPr>
          <a:xfrm>
            <a:off x="811567" y="1408375"/>
            <a:ext cx="4383157"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Oracle Supplier Hub is used to manage suppliers across your trading lifecycle. </a:t>
            </a:r>
          </a:p>
          <a:p>
            <a:r>
              <a:rPr lang="en-US" sz="2000"/>
              <a:t>It delivers a set of capabilities that can be used to ensure that the supplier data is itself cleansed and trustworthy by creating one enterprise-wide, single view of your data. </a:t>
            </a:r>
          </a:p>
          <a:p>
            <a:r>
              <a:rPr lang="en-US" sz="2000"/>
              <a:t>Track spend better, enforce compliance and standards on your suppliers, and handle supplier risk to streamline how you deal with suppliers across your enterprise.</a:t>
            </a:r>
          </a:p>
          <a:p>
            <a:endParaRPr lang="en-US" dirty="0"/>
          </a:p>
        </p:txBody>
      </p:sp>
      <p:sp>
        <p:nvSpPr>
          <p:cNvPr id="7" name="TextBox 6">
            <a:extLst>
              <a:ext uri="{FF2B5EF4-FFF2-40B4-BE49-F238E27FC236}">
                <a16:creationId xmlns:a16="http://schemas.microsoft.com/office/drawing/2014/main" id="{57C42D37-2271-4ED3-BE9B-271F191146CA}"/>
              </a:ext>
            </a:extLst>
          </p:cNvPr>
          <p:cNvSpPr txBox="1"/>
          <p:nvPr/>
        </p:nvSpPr>
        <p:spPr>
          <a:xfrm>
            <a:off x="6294654" y="1273438"/>
            <a:ext cx="5353878" cy="5016758"/>
          </a:xfrm>
          <a:prstGeom prst="rect">
            <a:avLst/>
          </a:prstGeom>
          <a:noFill/>
        </p:spPr>
        <p:txBody>
          <a:bodyPr wrap="square" rtlCol="0">
            <a:spAutoFit/>
          </a:bodyPr>
          <a:lstStyle/>
          <a:p>
            <a:r>
              <a:rPr lang="en-US" sz="1600" dirty="0"/>
              <a:t>CONSOLIDATE </a:t>
            </a:r>
          </a:p>
          <a:p>
            <a:r>
              <a:rPr lang="en-US" sz="1600" dirty="0"/>
              <a:t>• Master repository for suppliers • Import supplier data from any source system • Maintain references from the master back to the source system </a:t>
            </a:r>
          </a:p>
          <a:p>
            <a:r>
              <a:rPr lang="en-US" sz="1600" dirty="0"/>
              <a:t>CLEANSE </a:t>
            </a:r>
          </a:p>
          <a:p>
            <a:r>
              <a:rPr lang="en-US" sz="1600" dirty="0"/>
              <a:t>• Master repository for suppliers • “Match rules” determine how to match any two potential duplicates weights are set for each attribute to determine which are more important in characterizing potentially identical suppliers • Enrich supplier information with third party information from sources like Dun &amp; Bradstreet (D&amp;B) </a:t>
            </a:r>
          </a:p>
          <a:p>
            <a:r>
              <a:rPr lang="en-US" sz="1600" dirty="0"/>
              <a:t>GOVERN </a:t>
            </a:r>
          </a:p>
          <a:p>
            <a:r>
              <a:rPr lang="en-US" sz="1600" dirty="0"/>
              <a:t>• Supplier self-service portal • Approval Management Engine to process supplier registration and qualification • Generate internal and supplier surveys/questionnaires • Score carding of suppliers • Track business classifications like child labor, minority- owned, HUBZone, and more</a:t>
            </a:r>
          </a:p>
          <a:p>
            <a:r>
              <a:rPr lang="en-US" sz="1600" dirty="0"/>
              <a:t>SHARE </a:t>
            </a:r>
          </a:p>
          <a:p>
            <a:r>
              <a:rPr lang="en-US" sz="1600" dirty="0"/>
              <a:t>• Publish mastered data back to any consuming system via web services or with APIs</a:t>
            </a:r>
          </a:p>
        </p:txBody>
      </p:sp>
      <p:sp>
        <p:nvSpPr>
          <p:cNvPr id="8" name="Rectangle 7">
            <a:extLst>
              <a:ext uri="{FF2B5EF4-FFF2-40B4-BE49-F238E27FC236}">
                <a16:creationId xmlns:a16="http://schemas.microsoft.com/office/drawing/2014/main" id="{695BE990-C804-4655-B469-809737F767C8}"/>
              </a:ext>
            </a:extLst>
          </p:cNvPr>
          <p:cNvSpPr/>
          <p:nvPr/>
        </p:nvSpPr>
        <p:spPr>
          <a:xfrm>
            <a:off x="629350" y="1178773"/>
            <a:ext cx="5327374" cy="5059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3D6C75-C770-444C-9C55-CBE580B7D4E6}"/>
              </a:ext>
            </a:extLst>
          </p:cNvPr>
          <p:cNvSpPr/>
          <p:nvPr/>
        </p:nvSpPr>
        <p:spPr>
          <a:xfrm>
            <a:off x="6138941" y="1175599"/>
            <a:ext cx="5327374" cy="5062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671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37</a:t>
            </a:fld>
            <a:endParaRPr lang="en-US"/>
          </a:p>
        </p:txBody>
      </p:sp>
      <p:sp>
        <p:nvSpPr>
          <p:cNvPr id="5" name="Text Placeholder 4"/>
          <p:cNvSpPr>
            <a:spLocks noGrp="1"/>
          </p:cNvSpPr>
          <p:nvPr>
            <p:ph type="body" sz="quarter" idx="13"/>
          </p:nvPr>
        </p:nvSpPr>
        <p:spPr/>
        <p:txBody>
          <a:bodyPr/>
          <a:lstStyle/>
          <a:p>
            <a:r>
              <a:rPr lang="en-US" dirty="0"/>
              <a:t>Appendix A. Supplier Hub – Cont’d</a:t>
            </a:r>
          </a:p>
          <a:p>
            <a:endParaRPr lang="en-US" dirty="0"/>
          </a:p>
        </p:txBody>
      </p:sp>
      <p:sp>
        <p:nvSpPr>
          <p:cNvPr id="6" name="Arrow: Right 5">
            <a:extLst>
              <a:ext uri="{FF2B5EF4-FFF2-40B4-BE49-F238E27FC236}">
                <a16:creationId xmlns:a16="http://schemas.microsoft.com/office/drawing/2014/main" id="{48C5EF87-AC36-4EF6-8EAC-9E06742A25B7}"/>
              </a:ext>
            </a:extLst>
          </p:cNvPr>
          <p:cNvSpPr/>
          <p:nvPr/>
        </p:nvSpPr>
        <p:spPr>
          <a:xfrm>
            <a:off x="5817705" y="3429000"/>
            <a:ext cx="675860" cy="33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1DECEA-54CC-4E8F-AF4B-E03FEE752E06}"/>
              </a:ext>
            </a:extLst>
          </p:cNvPr>
          <p:cNvSpPr/>
          <p:nvPr/>
        </p:nvSpPr>
        <p:spPr>
          <a:xfrm>
            <a:off x="6374296" y="1815548"/>
            <a:ext cx="5327374" cy="37009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387D99-E0AF-4BBA-AFD8-2EFB3ABED458}"/>
              </a:ext>
            </a:extLst>
          </p:cNvPr>
          <p:cNvSpPr/>
          <p:nvPr/>
        </p:nvSpPr>
        <p:spPr>
          <a:xfrm>
            <a:off x="602973" y="1815547"/>
            <a:ext cx="5327374" cy="37009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753E7724-8E5A-4BBF-B083-8629304AA895}"/>
              </a:ext>
            </a:extLst>
          </p:cNvPr>
          <p:cNvSpPr txBox="1">
            <a:spLocks/>
          </p:cNvSpPr>
          <p:nvPr/>
        </p:nvSpPr>
        <p:spPr>
          <a:xfrm>
            <a:off x="6374296" y="2069411"/>
            <a:ext cx="5208104" cy="3380754"/>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Oracle has leveraged its Trading Community Architecture (TCA) and Advanced Procurement capabilities to provide a rich data model that includes attribute categories like Organizational details, Products and Services, Business Classifications, Purchasing &amp; invoicing terms and controls, Tax Details, and more.</a:t>
            </a:r>
          </a:p>
          <a:p>
            <a:r>
              <a:rPr lang="en-US"/>
              <a:t>Oracle Advanced Data Quality offers four different servers to clean up, enrich, standardize, and validate data above and beyond the standard use case. Oracle Advanced DQ supports the existing functionality of the Hub and SLM</a:t>
            </a:r>
            <a:endParaRPr lang="en-US" dirty="0"/>
          </a:p>
        </p:txBody>
      </p:sp>
      <p:sp>
        <p:nvSpPr>
          <p:cNvPr id="10" name="TextBox 9">
            <a:extLst>
              <a:ext uri="{FF2B5EF4-FFF2-40B4-BE49-F238E27FC236}">
                <a16:creationId xmlns:a16="http://schemas.microsoft.com/office/drawing/2014/main" id="{2F0D40AB-CC3D-4ED7-93B7-1B2161318FFD}"/>
              </a:ext>
            </a:extLst>
          </p:cNvPr>
          <p:cNvSpPr txBox="1"/>
          <p:nvPr/>
        </p:nvSpPr>
        <p:spPr>
          <a:xfrm>
            <a:off x="838200" y="2069411"/>
            <a:ext cx="5208104"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Should supplier-related data be distributed and fragmented across the enterprise, Oracle Supplier Hub provides a single source of truth for all supplier data. This allows for a 360° master view into all of the information you track about your suppliers.</a:t>
            </a:r>
          </a:p>
          <a:p>
            <a:pPr marL="285750" indent="-285750">
              <a:buFont typeface="Arial" panose="020B0604020202020204" pitchFamily="34" charset="0"/>
              <a:buChar char="•"/>
            </a:pPr>
            <a:r>
              <a:rPr lang="en-US" sz="2000" dirty="0"/>
              <a:t>Furthermore, supplier-related processes, like on-boarding, evaluations, and supplier self management are often scattered and require the coordination of multiple applications</a:t>
            </a:r>
          </a:p>
          <a:p>
            <a:endParaRPr lang="en-US" dirty="0"/>
          </a:p>
        </p:txBody>
      </p:sp>
    </p:spTree>
    <p:extLst>
      <p:ext uri="{BB962C8B-B14F-4D97-AF65-F5344CB8AC3E}">
        <p14:creationId xmlns:p14="http://schemas.microsoft.com/office/powerpoint/2010/main" val="3516943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761F18-2019-4F51-AFF7-26166B98A2C1}"/>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CA630136-C792-4156-B98B-429B9C2A7091}"/>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7978C5BE-ADAE-431A-9D90-A23B703FA241}"/>
              </a:ext>
            </a:extLst>
          </p:cNvPr>
          <p:cNvSpPr>
            <a:spLocks noGrp="1"/>
          </p:cNvSpPr>
          <p:nvPr>
            <p:ph type="sldNum" sz="quarter" idx="12"/>
          </p:nvPr>
        </p:nvSpPr>
        <p:spPr/>
        <p:txBody>
          <a:bodyPr/>
          <a:lstStyle/>
          <a:p>
            <a:fld id="{3F10DB90-1E1A-4A52-92A3-0582B7DC5B1B}" type="slidenum">
              <a:rPr lang="en-US" smtClean="0"/>
              <a:t>38</a:t>
            </a:fld>
            <a:endParaRPr lang="en-US"/>
          </a:p>
        </p:txBody>
      </p:sp>
      <p:sp>
        <p:nvSpPr>
          <p:cNvPr id="5" name="Text Placeholder 4">
            <a:extLst>
              <a:ext uri="{FF2B5EF4-FFF2-40B4-BE49-F238E27FC236}">
                <a16:creationId xmlns:a16="http://schemas.microsoft.com/office/drawing/2014/main" id="{F9BC5902-B7A9-4826-86C3-4A0B069A1336}"/>
              </a:ext>
            </a:extLst>
          </p:cNvPr>
          <p:cNvSpPr>
            <a:spLocks noGrp="1"/>
          </p:cNvSpPr>
          <p:nvPr>
            <p:ph type="body" sz="quarter" idx="13"/>
          </p:nvPr>
        </p:nvSpPr>
        <p:spPr/>
        <p:txBody>
          <a:bodyPr/>
          <a:lstStyle/>
          <a:p>
            <a:r>
              <a:rPr lang="en-US" dirty="0"/>
              <a:t>Appendix A. Financials, Risk and Compliance</a:t>
            </a:r>
          </a:p>
        </p:txBody>
      </p:sp>
      <p:sp>
        <p:nvSpPr>
          <p:cNvPr id="6" name="Content Placeholder 2">
            <a:extLst>
              <a:ext uri="{FF2B5EF4-FFF2-40B4-BE49-F238E27FC236}">
                <a16:creationId xmlns:a16="http://schemas.microsoft.com/office/drawing/2014/main" id="{7D688898-98BA-45CD-8104-2763AE8449DA}"/>
              </a:ext>
            </a:extLst>
          </p:cNvPr>
          <p:cNvSpPr txBox="1">
            <a:spLocks/>
          </p:cNvSpPr>
          <p:nvPr/>
        </p:nvSpPr>
        <p:spPr>
          <a:xfrm>
            <a:off x="863890" y="1412839"/>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Beyond that, Supplier Management enables supplier risk management. According to AMR research1, it costs companies between $500 and $1000 to manage each supplier annually. Employing a technology solution can reduce that cost by upwards of 80%.</a:t>
            </a:r>
          </a:p>
          <a:p>
            <a:r>
              <a:rPr lang="en-US" sz="2400"/>
              <a:t> By enabling suppliers to register their own selves and to edit their own information, not only does the streamlined process cut costs, but by reducing their barrier to entry into the user’s business, Supplier Management creates opportunities to do business with an expanded set of suppliers. </a:t>
            </a:r>
          </a:p>
          <a:p>
            <a:r>
              <a:rPr lang="en-US" sz="2400"/>
              <a:t>Furthermore, buyer administrators mitigate their risk of engaging in business with suppliers who fail to comply with corporate- or government-set standards when users can track that information with a rich data model</a:t>
            </a:r>
            <a:endParaRPr lang="en-US" sz="2400" dirty="0"/>
          </a:p>
        </p:txBody>
      </p:sp>
    </p:spTree>
    <p:extLst>
      <p:ext uri="{BB962C8B-B14F-4D97-AF65-F5344CB8AC3E}">
        <p14:creationId xmlns:p14="http://schemas.microsoft.com/office/powerpoint/2010/main" val="3346032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08220-5398-4C30-8743-5EA776937C02}"/>
              </a:ext>
            </a:extLst>
          </p:cNvPr>
          <p:cNvSpPr>
            <a:spLocks noGrp="1"/>
          </p:cNvSpPr>
          <p:nvPr>
            <p:ph type="title"/>
          </p:nvPr>
        </p:nvSpPr>
        <p:spPr/>
        <p:txBody>
          <a:bodyPr/>
          <a:lstStyle/>
          <a:p>
            <a:r>
              <a:rPr lang="en-US" dirty="0"/>
              <a:t>Integrating the three hubs</a:t>
            </a:r>
          </a:p>
        </p:txBody>
      </p:sp>
      <p:pic>
        <p:nvPicPr>
          <p:cNvPr id="4" name="Content Placeholder 3">
            <a:extLst>
              <a:ext uri="{FF2B5EF4-FFF2-40B4-BE49-F238E27FC236}">
                <a16:creationId xmlns:a16="http://schemas.microsoft.com/office/drawing/2014/main" id="{E8A0362B-6EA5-441C-8ED5-3C814892A270}"/>
              </a:ext>
            </a:extLst>
          </p:cNvPr>
          <p:cNvPicPr>
            <a:picLocks noGrp="1" noChangeAspect="1"/>
          </p:cNvPicPr>
          <p:nvPr>
            <p:ph idx="1"/>
          </p:nvPr>
        </p:nvPicPr>
        <p:blipFill>
          <a:blip r:embed="rId3"/>
          <a:stretch>
            <a:fillRect/>
          </a:stretch>
        </p:blipFill>
        <p:spPr>
          <a:xfrm>
            <a:off x="3342733" y="1974575"/>
            <a:ext cx="6811549" cy="3970318"/>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DDCF99E-FCD9-479D-8B65-89EA209BF2F1}"/>
                  </a:ext>
                </a:extLst>
              </p14:cNvPr>
              <p14:cNvContentPartPr/>
              <p14:nvPr/>
            </p14:nvContentPartPr>
            <p14:xfrm>
              <a:off x="5847819" y="4690915"/>
              <a:ext cx="36000" cy="13680"/>
            </p14:xfrm>
          </p:contentPart>
        </mc:Choice>
        <mc:Fallback xmlns="">
          <p:pic>
            <p:nvPicPr>
              <p:cNvPr id="5" name="Ink 4">
                <a:extLst>
                  <a:ext uri="{FF2B5EF4-FFF2-40B4-BE49-F238E27FC236}">
                    <a16:creationId xmlns:a16="http://schemas.microsoft.com/office/drawing/2014/main" id="{3DDCF99E-FCD9-479D-8B65-89EA209BF2F1}"/>
                  </a:ext>
                </a:extLst>
              </p:cNvPr>
              <p:cNvPicPr/>
              <p:nvPr/>
            </p:nvPicPr>
            <p:blipFill>
              <a:blip r:embed="rId5"/>
              <a:stretch>
                <a:fillRect/>
              </a:stretch>
            </p:blipFill>
            <p:spPr>
              <a:xfrm>
                <a:off x="5839179" y="4681915"/>
                <a:ext cx="53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3F924EE-F0BA-4CF2-8E1A-6E6DDD3AE400}"/>
                  </a:ext>
                </a:extLst>
              </p14:cNvPr>
              <p14:cNvContentPartPr/>
              <p14:nvPr/>
            </p14:nvContentPartPr>
            <p14:xfrm>
              <a:off x="5789468" y="4690195"/>
              <a:ext cx="999720" cy="624960"/>
            </p14:xfrm>
          </p:contentPart>
        </mc:Choice>
        <mc:Fallback xmlns="">
          <p:pic>
            <p:nvPicPr>
              <p:cNvPr id="7" name="Ink 6">
                <a:extLst>
                  <a:ext uri="{FF2B5EF4-FFF2-40B4-BE49-F238E27FC236}">
                    <a16:creationId xmlns:a16="http://schemas.microsoft.com/office/drawing/2014/main" id="{73F924EE-F0BA-4CF2-8E1A-6E6DDD3AE400}"/>
                  </a:ext>
                </a:extLst>
              </p:cNvPr>
              <p:cNvPicPr/>
              <p:nvPr/>
            </p:nvPicPr>
            <p:blipFill>
              <a:blip r:embed="rId7"/>
              <a:stretch>
                <a:fillRect/>
              </a:stretch>
            </p:blipFill>
            <p:spPr>
              <a:xfrm>
                <a:off x="5735468" y="4582195"/>
                <a:ext cx="1107360" cy="84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CD56B9A-CF19-4998-BC95-FC0A3DE8F4C7}"/>
                  </a:ext>
                </a:extLst>
              </p14:cNvPr>
              <p14:cNvContentPartPr/>
              <p14:nvPr/>
            </p14:nvContentPartPr>
            <p14:xfrm>
              <a:off x="5326868" y="3655555"/>
              <a:ext cx="1421640" cy="81360"/>
            </p14:xfrm>
          </p:contentPart>
        </mc:Choice>
        <mc:Fallback xmlns="">
          <p:pic>
            <p:nvPicPr>
              <p:cNvPr id="8" name="Ink 7">
                <a:extLst>
                  <a:ext uri="{FF2B5EF4-FFF2-40B4-BE49-F238E27FC236}">
                    <a16:creationId xmlns:a16="http://schemas.microsoft.com/office/drawing/2014/main" id="{3CD56B9A-CF19-4998-BC95-FC0A3DE8F4C7}"/>
                  </a:ext>
                </a:extLst>
              </p:cNvPr>
              <p:cNvPicPr/>
              <p:nvPr/>
            </p:nvPicPr>
            <p:blipFill>
              <a:blip r:embed="rId9"/>
              <a:stretch>
                <a:fillRect/>
              </a:stretch>
            </p:blipFill>
            <p:spPr>
              <a:xfrm>
                <a:off x="5273228" y="3547555"/>
                <a:ext cx="15292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9703863-318C-4FAB-88C3-57B958715BC2}"/>
                  </a:ext>
                </a:extLst>
              </p14:cNvPr>
              <p14:cNvContentPartPr/>
              <p14:nvPr/>
            </p14:nvContentPartPr>
            <p14:xfrm>
              <a:off x="6315788" y="3193315"/>
              <a:ext cx="5400" cy="360"/>
            </p14:xfrm>
          </p:contentPart>
        </mc:Choice>
        <mc:Fallback xmlns="">
          <p:pic>
            <p:nvPicPr>
              <p:cNvPr id="9" name="Ink 8">
                <a:extLst>
                  <a:ext uri="{FF2B5EF4-FFF2-40B4-BE49-F238E27FC236}">
                    <a16:creationId xmlns:a16="http://schemas.microsoft.com/office/drawing/2014/main" id="{09703863-318C-4FAB-88C3-57B958715BC2}"/>
                  </a:ext>
                </a:extLst>
              </p:cNvPr>
              <p:cNvPicPr/>
              <p:nvPr/>
            </p:nvPicPr>
            <p:blipFill>
              <a:blip r:embed="rId11"/>
              <a:stretch>
                <a:fillRect/>
              </a:stretch>
            </p:blipFill>
            <p:spPr>
              <a:xfrm>
                <a:off x="6262148" y="3085675"/>
                <a:ext cx="113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CC61D97-A7CE-435A-99E0-66F318F99C5A}"/>
                  </a:ext>
                </a:extLst>
              </p14:cNvPr>
              <p14:cNvContentPartPr/>
              <p14:nvPr/>
            </p14:nvContentPartPr>
            <p14:xfrm>
              <a:off x="6082868" y="3007915"/>
              <a:ext cx="360" cy="360"/>
            </p14:xfrm>
          </p:contentPart>
        </mc:Choice>
        <mc:Fallback xmlns="">
          <p:pic>
            <p:nvPicPr>
              <p:cNvPr id="10" name="Ink 9">
                <a:extLst>
                  <a:ext uri="{FF2B5EF4-FFF2-40B4-BE49-F238E27FC236}">
                    <a16:creationId xmlns:a16="http://schemas.microsoft.com/office/drawing/2014/main" id="{ACC61D97-A7CE-435A-99E0-66F318F99C5A}"/>
                  </a:ext>
                </a:extLst>
              </p:cNvPr>
              <p:cNvPicPr/>
              <p:nvPr/>
            </p:nvPicPr>
            <p:blipFill>
              <a:blip r:embed="rId13"/>
              <a:stretch>
                <a:fillRect/>
              </a:stretch>
            </p:blipFill>
            <p:spPr>
              <a:xfrm>
                <a:off x="6028868" y="2899915"/>
                <a:ext cx="108000" cy="216000"/>
              </a:xfrm>
              <a:prstGeom prst="rect">
                <a:avLst/>
              </a:prstGeom>
            </p:spPr>
          </p:pic>
        </mc:Fallback>
      </mc:AlternateContent>
      <p:sp>
        <p:nvSpPr>
          <p:cNvPr id="11" name="TextBox 10">
            <a:extLst>
              <a:ext uri="{FF2B5EF4-FFF2-40B4-BE49-F238E27FC236}">
                <a16:creationId xmlns:a16="http://schemas.microsoft.com/office/drawing/2014/main" id="{E3A0DA64-582F-43B7-94C3-9F01D5962177}"/>
              </a:ext>
            </a:extLst>
          </p:cNvPr>
          <p:cNvSpPr txBox="1"/>
          <p:nvPr/>
        </p:nvSpPr>
        <p:spPr>
          <a:xfrm>
            <a:off x="212035" y="1948070"/>
            <a:ext cx="3049122" cy="3970318"/>
          </a:xfrm>
          <a:prstGeom prst="rect">
            <a:avLst/>
          </a:prstGeom>
          <a:noFill/>
          <a:ln>
            <a:solidFill>
              <a:schemeClr val="accent1"/>
            </a:solidFill>
          </a:ln>
        </p:spPr>
        <p:txBody>
          <a:bodyPr wrap="square" rtlCol="0">
            <a:spAutoFit/>
          </a:bodyPr>
          <a:lstStyle/>
          <a:p>
            <a:r>
              <a:rPr lang="en-US" dirty="0"/>
              <a:t>Oracle Application Integration Architecture (AIA) delivers pre-built content, templates and methodologies for orchestrating agile user-centric business processes across enterprise applications. Oracle enables best-in-class applications—Oracle and non-Oracle—to work together, leveraging industry best practices and open standards to reduce costs and increase business flexibility.</a:t>
            </a:r>
          </a:p>
        </p:txBody>
      </p:sp>
      <p:sp>
        <p:nvSpPr>
          <p:cNvPr id="12" name="TextBox 11">
            <a:extLst>
              <a:ext uri="{FF2B5EF4-FFF2-40B4-BE49-F238E27FC236}">
                <a16:creationId xmlns:a16="http://schemas.microsoft.com/office/drawing/2014/main" id="{3DA58ABF-5F5C-4E9E-B902-1043AFB861FE}"/>
              </a:ext>
            </a:extLst>
          </p:cNvPr>
          <p:cNvSpPr txBox="1"/>
          <p:nvPr/>
        </p:nvSpPr>
        <p:spPr>
          <a:xfrm>
            <a:off x="10235858" y="3055390"/>
            <a:ext cx="1819790" cy="2031325"/>
          </a:xfrm>
          <a:prstGeom prst="rect">
            <a:avLst/>
          </a:prstGeom>
          <a:noFill/>
          <a:ln>
            <a:solidFill>
              <a:schemeClr val="accent1"/>
            </a:solidFill>
          </a:ln>
        </p:spPr>
        <p:txBody>
          <a:bodyPr wrap="square" rtlCol="0">
            <a:spAutoFit/>
          </a:bodyPr>
          <a:lstStyle/>
          <a:p>
            <a:r>
              <a:rPr lang="en-US" dirty="0"/>
              <a:t>AIA is used to integrate product hub, supplier hub, customer hub and consolidate all the data.</a:t>
            </a:r>
          </a:p>
        </p:txBody>
      </p:sp>
    </p:spTree>
    <p:extLst>
      <p:ext uri="{BB962C8B-B14F-4D97-AF65-F5344CB8AC3E}">
        <p14:creationId xmlns:p14="http://schemas.microsoft.com/office/powerpoint/2010/main" val="139258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425ACC-2CEA-43C9-B76A-2FE200E77F55}"/>
              </a:ext>
            </a:extLst>
          </p:cNvPr>
          <p:cNvSpPr/>
          <p:nvPr/>
        </p:nvSpPr>
        <p:spPr>
          <a:xfrm>
            <a:off x="624025" y="1888434"/>
            <a:ext cx="3601800" cy="3588437"/>
          </a:xfrm>
          <a:prstGeom prst="rect">
            <a:avLst/>
          </a:prstGeom>
          <a:noFill/>
          <a:ln>
            <a:solidFill>
              <a:srgbClr val="DB21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2124824-CCE7-4BAF-8A14-4B1EA28EFA32}"/>
              </a:ext>
            </a:extLst>
          </p:cNvPr>
          <p:cNvSpPr>
            <a:spLocks noGrp="1"/>
          </p:cNvSpPr>
          <p:nvPr>
            <p:ph type="sldNum" sz="quarter" idx="12"/>
          </p:nvPr>
        </p:nvSpPr>
        <p:spPr/>
        <p:txBody>
          <a:bodyPr/>
          <a:lstStyle/>
          <a:p>
            <a:fld id="{3F10DB90-1E1A-4A52-92A3-0582B7DC5B1B}" type="slidenum">
              <a:rPr lang="en-US" smtClean="0"/>
              <a:t>4</a:t>
            </a:fld>
            <a:endParaRPr lang="en-US"/>
          </a:p>
        </p:txBody>
      </p:sp>
      <p:sp>
        <p:nvSpPr>
          <p:cNvPr id="3" name="TextBox 2">
            <a:extLst>
              <a:ext uri="{FF2B5EF4-FFF2-40B4-BE49-F238E27FC236}">
                <a16:creationId xmlns:a16="http://schemas.microsoft.com/office/drawing/2014/main" id="{94D5E1B7-B4CB-48C8-9A64-7576E6134668}"/>
              </a:ext>
            </a:extLst>
          </p:cNvPr>
          <p:cNvSpPr txBox="1"/>
          <p:nvPr/>
        </p:nvSpPr>
        <p:spPr>
          <a:xfrm>
            <a:off x="649356" y="256625"/>
            <a:ext cx="9332844" cy="523220"/>
          </a:xfrm>
          <a:prstGeom prst="rect">
            <a:avLst/>
          </a:prstGeom>
          <a:noFill/>
        </p:spPr>
        <p:txBody>
          <a:bodyPr wrap="square" rtlCol="0">
            <a:spAutoFit/>
          </a:bodyPr>
          <a:lstStyle/>
          <a:p>
            <a:r>
              <a:rPr lang="en-US" sz="2800" dirty="0">
                <a:solidFill>
                  <a:srgbClr val="484848"/>
                </a:solidFill>
              </a:rPr>
              <a:t>Cummins’ NextGen Digital Architecture</a:t>
            </a:r>
          </a:p>
        </p:txBody>
      </p:sp>
      <p:sp>
        <p:nvSpPr>
          <p:cNvPr id="11" name="TextBox 10">
            <a:extLst>
              <a:ext uri="{FF2B5EF4-FFF2-40B4-BE49-F238E27FC236}">
                <a16:creationId xmlns:a16="http://schemas.microsoft.com/office/drawing/2014/main" id="{2510F515-1C57-4B99-A147-F5918C99B0E2}"/>
              </a:ext>
            </a:extLst>
          </p:cNvPr>
          <p:cNvSpPr txBox="1"/>
          <p:nvPr/>
        </p:nvSpPr>
        <p:spPr>
          <a:xfrm>
            <a:off x="1408040" y="1747532"/>
            <a:ext cx="2326235" cy="369332"/>
          </a:xfrm>
          <a:prstGeom prst="rect">
            <a:avLst/>
          </a:prstGeom>
          <a:solidFill>
            <a:srgbClr val="DB210B">
              <a:alpha val="80000"/>
            </a:srgbClr>
          </a:solidFill>
        </p:spPr>
        <p:txBody>
          <a:bodyPr wrap="square" rtlCol="0">
            <a:spAutoFit/>
          </a:bodyPr>
          <a:lstStyle/>
          <a:p>
            <a:r>
              <a:rPr lang="en-US" b="1" dirty="0">
                <a:solidFill>
                  <a:schemeClr val="bg1"/>
                </a:solidFill>
              </a:rPr>
              <a:t>Key Recommendations</a:t>
            </a:r>
          </a:p>
        </p:txBody>
      </p:sp>
      <p:sp>
        <p:nvSpPr>
          <p:cNvPr id="4" name="Oval 3">
            <a:extLst>
              <a:ext uri="{FF2B5EF4-FFF2-40B4-BE49-F238E27FC236}">
                <a16:creationId xmlns:a16="http://schemas.microsoft.com/office/drawing/2014/main" id="{80E01114-3C25-4BE3-9EC2-7096A64D6D6C}"/>
              </a:ext>
            </a:extLst>
          </p:cNvPr>
          <p:cNvSpPr/>
          <p:nvPr/>
        </p:nvSpPr>
        <p:spPr>
          <a:xfrm>
            <a:off x="796141" y="2328761"/>
            <a:ext cx="457200" cy="457200"/>
          </a:xfrm>
          <a:prstGeom prst="ellipse">
            <a:avLst/>
          </a:prstGeom>
          <a:solidFill>
            <a:srgbClr val="DB2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8C8A20C-4F4B-4D9E-BF17-83E18036CB6F}"/>
              </a:ext>
            </a:extLst>
          </p:cNvPr>
          <p:cNvSpPr txBox="1"/>
          <p:nvPr/>
        </p:nvSpPr>
        <p:spPr>
          <a:xfrm>
            <a:off x="850806" y="2328761"/>
            <a:ext cx="337930" cy="461665"/>
          </a:xfrm>
          <a:prstGeom prst="rect">
            <a:avLst/>
          </a:prstGeom>
          <a:noFill/>
        </p:spPr>
        <p:txBody>
          <a:bodyPr wrap="square" rtlCol="0">
            <a:spAutoFit/>
          </a:bodyPr>
          <a:lstStyle/>
          <a:p>
            <a:r>
              <a:rPr lang="en-US" sz="2400" b="1" i="1" dirty="0">
                <a:solidFill>
                  <a:schemeClr val="bg1"/>
                </a:solidFill>
              </a:rPr>
              <a:t>1</a:t>
            </a:r>
          </a:p>
        </p:txBody>
      </p:sp>
      <p:sp>
        <p:nvSpPr>
          <p:cNvPr id="7" name="TextBox 6">
            <a:extLst>
              <a:ext uri="{FF2B5EF4-FFF2-40B4-BE49-F238E27FC236}">
                <a16:creationId xmlns:a16="http://schemas.microsoft.com/office/drawing/2014/main" id="{C07D52E0-A19A-48EE-9DCB-C019E160B4BD}"/>
              </a:ext>
            </a:extLst>
          </p:cNvPr>
          <p:cNvSpPr txBox="1"/>
          <p:nvPr/>
        </p:nvSpPr>
        <p:spPr>
          <a:xfrm>
            <a:off x="1393633" y="2233818"/>
            <a:ext cx="2832192" cy="738664"/>
          </a:xfrm>
          <a:prstGeom prst="rect">
            <a:avLst/>
          </a:prstGeom>
          <a:noFill/>
        </p:spPr>
        <p:txBody>
          <a:bodyPr wrap="square" rtlCol="0">
            <a:spAutoFit/>
          </a:bodyPr>
          <a:lstStyle/>
          <a:p>
            <a:r>
              <a:rPr lang="en-US" sz="1600" b="1" dirty="0"/>
              <a:t>Deploy Oracle MDM</a:t>
            </a:r>
            <a:r>
              <a:rPr lang="en-US" sz="1600" dirty="0"/>
              <a:t> </a:t>
            </a:r>
          </a:p>
          <a:p>
            <a:r>
              <a:rPr lang="en-US" sz="1300" dirty="0"/>
              <a:t>to integrate disparate data sources and integrate with other applications easily</a:t>
            </a:r>
          </a:p>
        </p:txBody>
      </p:sp>
      <p:sp>
        <p:nvSpPr>
          <p:cNvPr id="12" name="Oval 11">
            <a:extLst>
              <a:ext uri="{FF2B5EF4-FFF2-40B4-BE49-F238E27FC236}">
                <a16:creationId xmlns:a16="http://schemas.microsoft.com/office/drawing/2014/main" id="{4A9A89C0-6F89-44CE-8D57-AD2CF36752FE}"/>
              </a:ext>
            </a:extLst>
          </p:cNvPr>
          <p:cNvSpPr/>
          <p:nvPr/>
        </p:nvSpPr>
        <p:spPr>
          <a:xfrm>
            <a:off x="789517" y="3158787"/>
            <a:ext cx="457200" cy="457200"/>
          </a:xfrm>
          <a:prstGeom prst="ellipse">
            <a:avLst/>
          </a:prstGeom>
          <a:solidFill>
            <a:srgbClr val="DB2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51CCE70-F15F-4138-ABED-6F6F4B2A4C43}"/>
              </a:ext>
            </a:extLst>
          </p:cNvPr>
          <p:cNvSpPr txBox="1"/>
          <p:nvPr/>
        </p:nvSpPr>
        <p:spPr>
          <a:xfrm>
            <a:off x="849153" y="3176071"/>
            <a:ext cx="337930" cy="461665"/>
          </a:xfrm>
          <a:prstGeom prst="rect">
            <a:avLst/>
          </a:prstGeom>
          <a:noFill/>
        </p:spPr>
        <p:txBody>
          <a:bodyPr wrap="square" rtlCol="0">
            <a:spAutoFit/>
          </a:bodyPr>
          <a:lstStyle/>
          <a:p>
            <a:r>
              <a:rPr lang="en-US" sz="2400" b="1" i="1" dirty="0">
                <a:solidFill>
                  <a:schemeClr val="bg1"/>
                </a:solidFill>
              </a:rPr>
              <a:t>2</a:t>
            </a:r>
          </a:p>
        </p:txBody>
      </p:sp>
      <p:sp>
        <p:nvSpPr>
          <p:cNvPr id="14" name="TextBox 13">
            <a:extLst>
              <a:ext uri="{FF2B5EF4-FFF2-40B4-BE49-F238E27FC236}">
                <a16:creationId xmlns:a16="http://schemas.microsoft.com/office/drawing/2014/main" id="{EDA81783-72A7-4DE3-9FC6-0F4F511A99DD}"/>
              </a:ext>
            </a:extLst>
          </p:cNvPr>
          <p:cNvSpPr txBox="1"/>
          <p:nvPr/>
        </p:nvSpPr>
        <p:spPr>
          <a:xfrm>
            <a:off x="1406136" y="2973204"/>
            <a:ext cx="2752455" cy="938719"/>
          </a:xfrm>
          <a:prstGeom prst="rect">
            <a:avLst/>
          </a:prstGeom>
          <a:noFill/>
        </p:spPr>
        <p:txBody>
          <a:bodyPr wrap="square" rtlCol="0">
            <a:spAutoFit/>
          </a:bodyPr>
          <a:lstStyle/>
          <a:p>
            <a:r>
              <a:rPr lang="en-US" sz="1600" b="1" dirty="0"/>
              <a:t>Improve Business Agility </a:t>
            </a:r>
          </a:p>
          <a:p>
            <a:r>
              <a:rPr lang="en-US" sz="1300" dirty="0"/>
              <a:t>with effective microservice architecture, portfolio transformation, and DevOps</a:t>
            </a:r>
            <a:endParaRPr lang="en-US" sz="1300" b="1" dirty="0"/>
          </a:p>
        </p:txBody>
      </p:sp>
      <p:sp>
        <p:nvSpPr>
          <p:cNvPr id="15" name="Oval 14">
            <a:extLst>
              <a:ext uri="{FF2B5EF4-FFF2-40B4-BE49-F238E27FC236}">
                <a16:creationId xmlns:a16="http://schemas.microsoft.com/office/drawing/2014/main" id="{9365A4B1-52E2-4B72-B2CE-6B6855B73AF5}"/>
              </a:ext>
            </a:extLst>
          </p:cNvPr>
          <p:cNvSpPr/>
          <p:nvPr/>
        </p:nvSpPr>
        <p:spPr>
          <a:xfrm>
            <a:off x="789518" y="3980157"/>
            <a:ext cx="457200" cy="457200"/>
          </a:xfrm>
          <a:prstGeom prst="ellipse">
            <a:avLst/>
          </a:prstGeom>
          <a:solidFill>
            <a:srgbClr val="DB2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4841998-2E79-460D-B7B2-E053EC9F6AB3}"/>
              </a:ext>
            </a:extLst>
          </p:cNvPr>
          <p:cNvSpPr txBox="1"/>
          <p:nvPr/>
        </p:nvSpPr>
        <p:spPr>
          <a:xfrm>
            <a:off x="854122" y="3998114"/>
            <a:ext cx="337930" cy="461665"/>
          </a:xfrm>
          <a:prstGeom prst="rect">
            <a:avLst/>
          </a:prstGeom>
          <a:noFill/>
        </p:spPr>
        <p:txBody>
          <a:bodyPr wrap="square" rtlCol="0">
            <a:spAutoFit/>
          </a:bodyPr>
          <a:lstStyle/>
          <a:p>
            <a:r>
              <a:rPr lang="en-US" sz="2400" b="1" i="1" dirty="0">
                <a:solidFill>
                  <a:schemeClr val="bg1"/>
                </a:solidFill>
              </a:rPr>
              <a:t>3</a:t>
            </a:r>
          </a:p>
        </p:txBody>
      </p:sp>
      <p:sp>
        <p:nvSpPr>
          <p:cNvPr id="17" name="TextBox 16">
            <a:extLst>
              <a:ext uri="{FF2B5EF4-FFF2-40B4-BE49-F238E27FC236}">
                <a16:creationId xmlns:a16="http://schemas.microsoft.com/office/drawing/2014/main" id="{844987E8-64AB-4CFA-8B37-C8EF467BDF4C}"/>
              </a:ext>
            </a:extLst>
          </p:cNvPr>
          <p:cNvSpPr txBox="1"/>
          <p:nvPr/>
        </p:nvSpPr>
        <p:spPr>
          <a:xfrm>
            <a:off x="1412760" y="3912645"/>
            <a:ext cx="2801926" cy="738664"/>
          </a:xfrm>
          <a:prstGeom prst="rect">
            <a:avLst/>
          </a:prstGeom>
          <a:noFill/>
        </p:spPr>
        <p:txBody>
          <a:bodyPr wrap="square" rtlCol="0">
            <a:spAutoFit/>
          </a:bodyPr>
          <a:lstStyle/>
          <a:p>
            <a:r>
              <a:rPr lang="en-US" sz="1600" b="1" dirty="0"/>
              <a:t>Improve customer experience</a:t>
            </a:r>
          </a:p>
          <a:p>
            <a:r>
              <a:rPr lang="en-US" sz="1300" dirty="0"/>
              <a:t>with Digital Supply Chain enabled by digital twins</a:t>
            </a:r>
          </a:p>
        </p:txBody>
      </p:sp>
      <p:sp>
        <p:nvSpPr>
          <p:cNvPr id="18" name="Oval 17">
            <a:extLst>
              <a:ext uri="{FF2B5EF4-FFF2-40B4-BE49-F238E27FC236}">
                <a16:creationId xmlns:a16="http://schemas.microsoft.com/office/drawing/2014/main" id="{E8AF2F93-B075-401F-B216-F77E5C0D0F21}"/>
              </a:ext>
            </a:extLst>
          </p:cNvPr>
          <p:cNvSpPr/>
          <p:nvPr/>
        </p:nvSpPr>
        <p:spPr>
          <a:xfrm>
            <a:off x="789518" y="4780810"/>
            <a:ext cx="457200" cy="457200"/>
          </a:xfrm>
          <a:prstGeom prst="ellipse">
            <a:avLst/>
          </a:prstGeom>
          <a:solidFill>
            <a:srgbClr val="DB2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776AA9F-5206-44CD-9817-D3FA2FB7D29D}"/>
              </a:ext>
            </a:extLst>
          </p:cNvPr>
          <p:cNvSpPr txBox="1"/>
          <p:nvPr/>
        </p:nvSpPr>
        <p:spPr>
          <a:xfrm>
            <a:off x="839215" y="4780810"/>
            <a:ext cx="337930" cy="461665"/>
          </a:xfrm>
          <a:prstGeom prst="rect">
            <a:avLst/>
          </a:prstGeom>
          <a:noFill/>
        </p:spPr>
        <p:txBody>
          <a:bodyPr wrap="square" rtlCol="0">
            <a:spAutoFit/>
          </a:bodyPr>
          <a:lstStyle/>
          <a:p>
            <a:r>
              <a:rPr lang="en-US" sz="2400" b="1" i="1" dirty="0">
                <a:solidFill>
                  <a:schemeClr val="bg1"/>
                </a:solidFill>
              </a:rPr>
              <a:t>4</a:t>
            </a:r>
          </a:p>
        </p:txBody>
      </p:sp>
      <p:sp>
        <p:nvSpPr>
          <p:cNvPr id="20" name="TextBox 19">
            <a:extLst>
              <a:ext uri="{FF2B5EF4-FFF2-40B4-BE49-F238E27FC236}">
                <a16:creationId xmlns:a16="http://schemas.microsoft.com/office/drawing/2014/main" id="{A919D663-8595-4A4C-A971-C909E1758D7B}"/>
              </a:ext>
            </a:extLst>
          </p:cNvPr>
          <p:cNvSpPr txBox="1"/>
          <p:nvPr/>
        </p:nvSpPr>
        <p:spPr>
          <a:xfrm>
            <a:off x="1412760" y="4652030"/>
            <a:ext cx="2801926" cy="738664"/>
          </a:xfrm>
          <a:prstGeom prst="rect">
            <a:avLst/>
          </a:prstGeom>
          <a:noFill/>
        </p:spPr>
        <p:txBody>
          <a:bodyPr wrap="square" rtlCol="0">
            <a:spAutoFit/>
          </a:bodyPr>
          <a:lstStyle/>
          <a:p>
            <a:r>
              <a:rPr lang="en-US" sz="1600" b="1" dirty="0"/>
              <a:t>Embed a digital culture </a:t>
            </a:r>
          </a:p>
          <a:p>
            <a:r>
              <a:rPr lang="en-US" sz="1300" dirty="0"/>
              <a:t>with effective change management, training, and restructuring </a:t>
            </a:r>
          </a:p>
        </p:txBody>
      </p:sp>
      <p:sp>
        <p:nvSpPr>
          <p:cNvPr id="22" name="TextBox 21">
            <a:extLst>
              <a:ext uri="{FF2B5EF4-FFF2-40B4-BE49-F238E27FC236}">
                <a16:creationId xmlns:a16="http://schemas.microsoft.com/office/drawing/2014/main" id="{2FC2B01E-6A47-4ACA-BFBC-CAC5477BF593}"/>
              </a:ext>
            </a:extLst>
          </p:cNvPr>
          <p:cNvSpPr txBox="1"/>
          <p:nvPr/>
        </p:nvSpPr>
        <p:spPr>
          <a:xfrm>
            <a:off x="624024" y="953865"/>
            <a:ext cx="10965002" cy="584775"/>
          </a:xfrm>
          <a:prstGeom prst="rect">
            <a:avLst/>
          </a:prstGeom>
          <a:noFill/>
        </p:spPr>
        <p:txBody>
          <a:bodyPr wrap="square" rtlCol="0">
            <a:spAutoFit/>
          </a:bodyPr>
          <a:lstStyle/>
          <a:p>
            <a:r>
              <a:rPr lang="en-US" sz="1600" dirty="0"/>
              <a:t>In the digital future, Cummins will be centered around master data mgmt. and manage its customers, partners, products and  internal systems through integrated platform on a microservice architecture. </a:t>
            </a:r>
          </a:p>
        </p:txBody>
      </p:sp>
      <p:pic>
        <p:nvPicPr>
          <p:cNvPr id="134" name="Graphic 133" descr="Database">
            <a:extLst>
              <a:ext uri="{FF2B5EF4-FFF2-40B4-BE49-F238E27FC236}">
                <a16:creationId xmlns:a16="http://schemas.microsoft.com/office/drawing/2014/main" id="{A71F166F-1ADF-48EF-8A26-ADF770126EA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3378" y="4994826"/>
            <a:ext cx="752477" cy="532092"/>
          </a:xfrm>
          <a:prstGeom prst="rect">
            <a:avLst/>
          </a:prstGeom>
        </p:spPr>
      </p:pic>
      <p:pic>
        <p:nvPicPr>
          <p:cNvPr id="135" name="Graphic 134" descr="Database">
            <a:extLst>
              <a:ext uri="{FF2B5EF4-FFF2-40B4-BE49-F238E27FC236}">
                <a16:creationId xmlns:a16="http://schemas.microsoft.com/office/drawing/2014/main" id="{EC08F5BE-E8CD-4DC8-89D1-8F7DCC16DA08}"/>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5606" y="4994826"/>
            <a:ext cx="752477" cy="532092"/>
          </a:xfrm>
          <a:prstGeom prst="rect">
            <a:avLst/>
          </a:prstGeom>
        </p:spPr>
      </p:pic>
      <p:pic>
        <p:nvPicPr>
          <p:cNvPr id="136" name="Graphic 135" descr="Database">
            <a:extLst>
              <a:ext uri="{FF2B5EF4-FFF2-40B4-BE49-F238E27FC236}">
                <a16:creationId xmlns:a16="http://schemas.microsoft.com/office/drawing/2014/main" id="{BF1678C1-5663-4401-AE7B-38FE1861E45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7834" y="4994826"/>
            <a:ext cx="752477" cy="532092"/>
          </a:xfrm>
          <a:prstGeom prst="rect">
            <a:avLst/>
          </a:prstGeom>
        </p:spPr>
      </p:pic>
      <p:sp>
        <p:nvSpPr>
          <p:cNvPr id="137" name="TextBox 136">
            <a:extLst>
              <a:ext uri="{FF2B5EF4-FFF2-40B4-BE49-F238E27FC236}">
                <a16:creationId xmlns:a16="http://schemas.microsoft.com/office/drawing/2014/main" id="{EE7AF7F7-7BDA-4159-86F0-465785006B60}"/>
              </a:ext>
            </a:extLst>
          </p:cNvPr>
          <p:cNvSpPr txBox="1"/>
          <p:nvPr/>
        </p:nvSpPr>
        <p:spPr>
          <a:xfrm>
            <a:off x="8565474" y="5422200"/>
            <a:ext cx="916929" cy="256104"/>
          </a:xfrm>
          <a:prstGeom prst="rect">
            <a:avLst/>
          </a:prstGeom>
          <a:noFill/>
        </p:spPr>
        <p:txBody>
          <a:bodyPr wrap="none" rtlCol="0">
            <a:spAutoFit/>
          </a:bodyPr>
          <a:lstStyle/>
          <a:p>
            <a:r>
              <a:rPr lang="en-US" sz="1200" dirty="0"/>
              <a:t>Product Hub</a:t>
            </a:r>
          </a:p>
        </p:txBody>
      </p:sp>
      <p:sp>
        <p:nvSpPr>
          <p:cNvPr id="138" name="TextBox 137">
            <a:extLst>
              <a:ext uri="{FF2B5EF4-FFF2-40B4-BE49-F238E27FC236}">
                <a16:creationId xmlns:a16="http://schemas.microsoft.com/office/drawing/2014/main" id="{06916C2F-7D90-4201-916B-7C0D20A05040}"/>
              </a:ext>
            </a:extLst>
          </p:cNvPr>
          <p:cNvSpPr txBox="1"/>
          <p:nvPr/>
        </p:nvSpPr>
        <p:spPr>
          <a:xfrm>
            <a:off x="9720658" y="5416982"/>
            <a:ext cx="1026827" cy="256104"/>
          </a:xfrm>
          <a:prstGeom prst="rect">
            <a:avLst/>
          </a:prstGeom>
          <a:noFill/>
        </p:spPr>
        <p:txBody>
          <a:bodyPr wrap="none" rtlCol="0">
            <a:spAutoFit/>
          </a:bodyPr>
          <a:lstStyle/>
          <a:p>
            <a:r>
              <a:rPr lang="en-US" sz="1200" dirty="0"/>
              <a:t>Customer Hub</a:t>
            </a:r>
          </a:p>
        </p:txBody>
      </p:sp>
      <p:sp>
        <p:nvSpPr>
          <p:cNvPr id="139" name="TextBox 138">
            <a:extLst>
              <a:ext uri="{FF2B5EF4-FFF2-40B4-BE49-F238E27FC236}">
                <a16:creationId xmlns:a16="http://schemas.microsoft.com/office/drawing/2014/main" id="{06A6D3AF-FF17-4285-90EB-A2769991E144}"/>
              </a:ext>
            </a:extLst>
          </p:cNvPr>
          <p:cNvSpPr txBox="1"/>
          <p:nvPr/>
        </p:nvSpPr>
        <p:spPr>
          <a:xfrm>
            <a:off x="7429057" y="5414966"/>
            <a:ext cx="936542" cy="256104"/>
          </a:xfrm>
          <a:prstGeom prst="rect">
            <a:avLst/>
          </a:prstGeom>
          <a:noFill/>
        </p:spPr>
        <p:txBody>
          <a:bodyPr wrap="none" rtlCol="0">
            <a:spAutoFit/>
          </a:bodyPr>
          <a:lstStyle/>
          <a:p>
            <a:r>
              <a:rPr lang="en-US" sz="1200" dirty="0"/>
              <a:t>Supplier Hub</a:t>
            </a:r>
          </a:p>
        </p:txBody>
      </p:sp>
      <p:sp>
        <p:nvSpPr>
          <p:cNvPr id="140" name="Rectangle 139">
            <a:extLst>
              <a:ext uri="{FF2B5EF4-FFF2-40B4-BE49-F238E27FC236}">
                <a16:creationId xmlns:a16="http://schemas.microsoft.com/office/drawing/2014/main" id="{5F639E3C-63B3-4B18-AEB0-8BDF0BB016D9}"/>
              </a:ext>
            </a:extLst>
          </p:cNvPr>
          <p:cNvSpPr/>
          <p:nvPr/>
        </p:nvSpPr>
        <p:spPr>
          <a:xfrm>
            <a:off x="7097183" y="4438151"/>
            <a:ext cx="4076625" cy="214916"/>
          </a:xfrm>
          <a:prstGeom prst="rect">
            <a:avLst/>
          </a:prstGeom>
          <a:solidFill>
            <a:schemeClr val="bg1"/>
          </a:solidFill>
          <a:ln>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tx1"/>
                </a:solidFill>
              </a:rPr>
              <a:t>Oracle Application Integration Architecture</a:t>
            </a:r>
          </a:p>
        </p:txBody>
      </p:sp>
      <p:sp>
        <p:nvSpPr>
          <p:cNvPr id="141" name="Rectangle 140">
            <a:extLst>
              <a:ext uri="{FF2B5EF4-FFF2-40B4-BE49-F238E27FC236}">
                <a16:creationId xmlns:a16="http://schemas.microsoft.com/office/drawing/2014/main" id="{42098E1E-A31B-4877-85C8-0684E094C74E}"/>
              </a:ext>
            </a:extLst>
          </p:cNvPr>
          <p:cNvSpPr/>
          <p:nvPr/>
        </p:nvSpPr>
        <p:spPr>
          <a:xfrm>
            <a:off x="7114858" y="1431182"/>
            <a:ext cx="4076625" cy="214916"/>
          </a:xfrm>
          <a:prstGeom prst="rect">
            <a:avLst/>
          </a:prstGeom>
          <a:solidFill>
            <a:schemeClr val="bg1"/>
          </a:solidFill>
          <a:ln>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Client</a:t>
            </a:r>
          </a:p>
        </p:txBody>
      </p:sp>
      <p:cxnSp>
        <p:nvCxnSpPr>
          <p:cNvPr id="142" name="Straight Arrow Connector 141">
            <a:extLst>
              <a:ext uri="{FF2B5EF4-FFF2-40B4-BE49-F238E27FC236}">
                <a16:creationId xmlns:a16="http://schemas.microsoft.com/office/drawing/2014/main" id="{9317D848-327C-4C19-9B33-6BBD755B6128}"/>
              </a:ext>
            </a:extLst>
          </p:cNvPr>
          <p:cNvCxnSpPr>
            <a:cxnSpLocks/>
          </p:cNvCxnSpPr>
          <p:nvPr/>
        </p:nvCxnSpPr>
        <p:spPr>
          <a:xfrm flipV="1">
            <a:off x="7929616" y="4650891"/>
            <a:ext cx="0" cy="15962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AFAD8B0F-A020-4D5C-A90A-1A887A40090F}"/>
              </a:ext>
            </a:extLst>
          </p:cNvPr>
          <p:cNvCxnSpPr>
            <a:cxnSpLocks/>
          </p:cNvCxnSpPr>
          <p:nvPr/>
        </p:nvCxnSpPr>
        <p:spPr>
          <a:xfrm flipV="1">
            <a:off x="9081844" y="4641573"/>
            <a:ext cx="0" cy="15962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5268CDD-F906-441B-9FDF-1253C9B1C4FD}"/>
              </a:ext>
            </a:extLst>
          </p:cNvPr>
          <p:cNvCxnSpPr>
            <a:cxnSpLocks/>
          </p:cNvCxnSpPr>
          <p:nvPr/>
        </p:nvCxnSpPr>
        <p:spPr>
          <a:xfrm flipV="1">
            <a:off x="10234074" y="4641573"/>
            <a:ext cx="0" cy="15962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DDB41276-AD75-46DD-8A26-FA3B6A939A79}"/>
              </a:ext>
            </a:extLst>
          </p:cNvPr>
          <p:cNvSpPr/>
          <p:nvPr/>
        </p:nvSpPr>
        <p:spPr>
          <a:xfrm>
            <a:off x="10366282" y="2969314"/>
            <a:ext cx="807527" cy="365966"/>
          </a:xfrm>
          <a:prstGeom prst="rect">
            <a:avLst/>
          </a:prstGeom>
          <a:solidFill>
            <a:schemeClr val="bg1"/>
          </a:solidFill>
          <a:ln>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Management</a:t>
            </a:r>
          </a:p>
        </p:txBody>
      </p:sp>
      <p:sp>
        <p:nvSpPr>
          <p:cNvPr id="146" name="Rectangle 145">
            <a:extLst>
              <a:ext uri="{FF2B5EF4-FFF2-40B4-BE49-F238E27FC236}">
                <a16:creationId xmlns:a16="http://schemas.microsoft.com/office/drawing/2014/main" id="{FE99387A-E381-4767-9BC6-286679F2B32D}"/>
              </a:ext>
            </a:extLst>
          </p:cNvPr>
          <p:cNvSpPr/>
          <p:nvPr/>
        </p:nvSpPr>
        <p:spPr>
          <a:xfrm>
            <a:off x="10367887" y="3459826"/>
            <a:ext cx="807527" cy="365966"/>
          </a:xfrm>
          <a:prstGeom prst="rect">
            <a:avLst/>
          </a:prstGeom>
          <a:solidFill>
            <a:schemeClr val="bg1"/>
          </a:solidFill>
          <a:ln>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Service Discovery</a:t>
            </a:r>
          </a:p>
        </p:txBody>
      </p:sp>
      <p:sp>
        <p:nvSpPr>
          <p:cNvPr id="147" name="Rectangle 146">
            <a:extLst>
              <a:ext uri="{FF2B5EF4-FFF2-40B4-BE49-F238E27FC236}">
                <a16:creationId xmlns:a16="http://schemas.microsoft.com/office/drawing/2014/main" id="{BEA152B3-803A-4A84-A0A2-8D7B129B74E1}"/>
              </a:ext>
            </a:extLst>
          </p:cNvPr>
          <p:cNvSpPr/>
          <p:nvPr/>
        </p:nvSpPr>
        <p:spPr>
          <a:xfrm>
            <a:off x="7114858" y="2916105"/>
            <a:ext cx="3009907" cy="95362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tx1"/>
                </a:solidFill>
              </a:rPr>
              <a:t>Microservices</a:t>
            </a:r>
          </a:p>
        </p:txBody>
      </p:sp>
      <p:sp>
        <p:nvSpPr>
          <p:cNvPr id="148" name="Rectangle: Rounded Corners 147">
            <a:extLst>
              <a:ext uri="{FF2B5EF4-FFF2-40B4-BE49-F238E27FC236}">
                <a16:creationId xmlns:a16="http://schemas.microsoft.com/office/drawing/2014/main" id="{7DCE4A2F-B17A-434E-B93F-5EDD48B8A7C7}"/>
              </a:ext>
            </a:extLst>
          </p:cNvPr>
          <p:cNvSpPr/>
          <p:nvPr/>
        </p:nvSpPr>
        <p:spPr>
          <a:xfrm>
            <a:off x="7248295" y="3179482"/>
            <a:ext cx="564357" cy="548038"/>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Service A</a:t>
            </a:r>
          </a:p>
        </p:txBody>
      </p:sp>
      <p:sp>
        <p:nvSpPr>
          <p:cNvPr id="149" name="Rectangle: Rounded Corners 148">
            <a:extLst>
              <a:ext uri="{FF2B5EF4-FFF2-40B4-BE49-F238E27FC236}">
                <a16:creationId xmlns:a16="http://schemas.microsoft.com/office/drawing/2014/main" id="{B9510A04-AFB4-466B-903D-C6AB4D73C579}"/>
              </a:ext>
            </a:extLst>
          </p:cNvPr>
          <p:cNvSpPr/>
          <p:nvPr/>
        </p:nvSpPr>
        <p:spPr>
          <a:xfrm>
            <a:off x="7959104" y="3179482"/>
            <a:ext cx="564357" cy="548038"/>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solidFill>
                  <a:schemeClr val="bg1"/>
                </a:solidFill>
              </a:rPr>
              <a:t>Service B</a:t>
            </a:r>
          </a:p>
        </p:txBody>
      </p:sp>
      <p:sp>
        <p:nvSpPr>
          <p:cNvPr id="150" name="Rectangle: Rounded Corners 149">
            <a:extLst>
              <a:ext uri="{FF2B5EF4-FFF2-40B4-BE49-F238E27FC236}">
                <a16:creationId xmlns:a16="http://schemas.microsoft.com/office/drawing/2014/main" id="{0D1D90B4-4C2F-4016-8BB5-A3F34FABDE66}"/>
              </a:ext>
            </a:extLst>
          </p:cNvPr>
          <p:cNvSpPr/>
          <p:nvPr/>
        </p:nvSpPr>
        <p:spPr>
          <a:xfrm>
            <a:off x="8669913" y="3185807"/>
            <a:ext cx="564357" cy="548038"/>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solidFill>
                  <a:schemeClr val="bg1"/>
                </a:solidFill>
              </a:rPr>
              <a:t>Service C</a:t>
            </a:r>
          </a:p>
        </p:txBody>
      </p:sp>
      <p:sp>
        <p:nvSpPr>
          <p:cNvPr id="151" name="Rectangle: Rounded Corners 150">
            <a:extLst>
              <a:ext uri="{FF2B5EF4-FFF2-40B4-BE49-F238E27FC236}">
                <a16:creationId xmlns:a16="http://schemas.microsoft.com/office/drawing/2014/main" id="{2B518C53-7E93-42FD-B350-90C31914C284}"/>
              </a:ext>
            </a:extLst>
          </p:cNvPr>
          <p:cNvSpPr/>
          <p:nvPr/>
        </p:nvSpPr>
        <p:spPr>
          <a:xfrm>
            <a:off x="9363047" y="3185807"/>
            <a:ext cx="564357" cy="548038"/>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solidFill>
                  <a:schemeClr val="bg1"/>
                </a:solidFill>
              </a:rPr>
              <a:t>Service D</a:t>
            </a:r>
          </a:p>
        </p:txBody>
      </p:sp>
      <p:cxnSp>
        <p:nvCxnSpPr>
          <p:cNvPr id="152" name="Straight Arrow Connector 151">
            <a:extLst>
              <a:ext uri="{FF2B5EF4-FFF2-40B4-BE49-F238E27FC236}">
                <a16:creationId xmlns:a16="http://schemas.microsoft.com/office/drawing/2014/main" id="{B570FD05-639F-4BBB-8BF3-6F660960F0DD}"/>
              </a:ext>
            </a:extLst>
          </p:cNvPr>
          <p:cNvCxnSpPr/>
          <p:nvPr/>
        </p:nvCxnSpPr>
        <p:spPr>
          <a:xfrm>
            <a:off x="10107090" y="3618794"/>
            <a:ext cx="2645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7C79381-F792-4E95-80DF-5EDEBB149280}"/>
              </a:ext>
            </a:extLst>
          </p:cNvPr>
          <p:cNvCxnSpPr>
            <a:cxnSpLocks/>
          </p:cNvCxnSpPr>
          <p:nvPr/>
        </p:nvCxnSpPr>
        <p:spPr>
          <a:xfrm flipH="1">
            <a:off x="10107090" y="3171227"/>
            <a:ext cx="2645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9106ED8E-984E-4B13-BF76-08B8B6B6C9A6}"/>
              </a:ext>
            </a:extLst>
          </p:cNvPr>
          <p:cNvCxnSpPr>
            <a:cxnSpLocks/>
            <a:stCxn id="145" idx="2"/>
            <a:endCxn id="146" idx="0"/>
          </p:cNvCxnSpPr>
          <p:nvPr/>
        </p:nvCxnSpPr>
        <p:spPr>
          <a:xfrm>
            <a:off x="10770046" y="3335280"/>
            <a:ext cx="1605" cy="1245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9FBE01A2-23DF-4867-85B3-D6DC1BD41045}"/>
              </a:ext>
            </a:extLst>
          </p:cNvPr>
          <p:cNvCxnSpPr>
            <a:cxnSpLocks/>
          </p:cNvCxnSpPr>
          <p:nvPr/>
        </p:nvCxnSpPr>
        <p:spPr>
          <a:xfrm rot="5400000">
            <a:off x="8442586" y="3969002"/>
            <a:ext cx="1870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022EF22F-1B74-4C18-9565-96D2F5023E4A}"/>
              </a:ext>
            </a:extLst>
          </p:cNvPr>
          <p:cNvSpPr/>
          <p:nvPr/>
        </p:nvSpPr>
        <p:spPr>
          <a:xfrm>
            <a:off x="8163901" y="1812954"/>
            <a:ext cx="3009907" cy="95362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u="sng" dirty="0">
                <a:solidFill>
                  <a:schemeClr val="tx1"/>
                </a:solidFill>
              </a:rPr>
              <a:t>API Gateway Platforms</a:t>
            </a:r>
          </a:p>
        </p:txBody>
      </p:sp>
      <p:sp>
        <p:nvSpPr>
          <p:cNvPr id="157" name="Rectangle 156">
            <a:extLst>
              <a:ext uri="{FF2B5EF4-FFF2-40B4-BE49-F238E27FC236}">
                <a16:creationId xmlns:a16="http://schemas.microsoft.com/office/drawing/2014/main" id="{8D9105A6-E399-48FC-81D6-F31DCBBC5534}"/>
              </a:ext>
            </a:extLst>
          </p:cNvPr>
          <p:cNvSpPr/>
          <p:nvPr/>
        </p:nvSpPr>
        <p:spPr>
          <a:xfrm>
            <a:off x="7097183" y="2106783"/>
            <a:ext cx="807527" cy="365966"/>
          </a:xfrm>
          <a:prstGeom prst="rect">
            <a:avLst/>
          </a:prstGeom>
          <a:solidFill>
            <a:schemeClr val="bg1"/>
          </a:solidFill>
          <a:ln>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Identity &amp; Access Provider</a:t>
            </a:r>
          </a:p>
        </p:txBody>
      </p:sp>
      <p:cxnSp>
        <p:nvCxnSpPr>
          <p:cNvPr id="158" name="Straight Arrow Connector 157">
            <a:extLst>
              <a:ext uri="{FF2B5EF4-FFF2-40B4-BE49-F238E27FC236}">
                <a16:creationId xmlns:a16="http://schemas.microsoft.com/office/drawing/2014/main" id="{3821ACAF-8EAB-4B0A-A7BF-59DBC82034B1}"/>
              </a:ext>
            </a:extLst>
          </p:cNvPr>
          <p:cNvCxnSpPr>
            <a:cxnSpLocks/>
          </p:cNvCxnSpPr>
          <p:nvPr/>
        </p:nvCxnSpPr>
        <p:spPr>
          <a:xfrm>
            <a:off x="7533283" y="1688407"/>
            <a:ext cx="0" cy="397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DC13565-20E1-41C4-961E-D2B2088A35E3}"/>
              </a:ext>
            </a:extLst>
          </p:cNvPr>
          <p:cNvCxnSpPr>
            <a:cxnSpLocks/>
          </p:cNvCxnSpPr>
          <p:nvPr/>
        </p:nvCxnSpPr>
        <p:spPr>
          <a:xfrm>
            <a:off x="7911980" y="2298245"/>
            <a:ext cx="2342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CEFBC04-C8F3-4ACF-9E4D-F74161D43139}"/>
              </a:ext>
            </a:extLst>
          </p:cNvPr>
          <p:cNvCxnSpPr>
            <a:cxnSpLocks/>
          </p:cNvCxnSpPr>
          <p:nvPr/>
        </p:nvCxnSpPr>
        <p:spPr>
          <a:xfrm>
            <a:off x="8762197" y="2766579"/>
            <a:ext cx="2" cy="131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EF428103-2AC5-4CD5-A4F7-5002938A270B}"/>
              </a:ext>
            </a:extLst>
          </p:cNvPr>
          <p:cNvCxnSpPr>
            <a:cxnSpLocks/>
          </p:cNvCxnSpPr>
          <p:nvPr/>
        </p:nvCxnSpPr>
        <p:spPr>
          <a:xfrm>
            <a:off x="8934416" y="2767969"/>
            <a:ext cx="2" cy="131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72D752C9-7550-49D5-AED5-99451378EE18}"/>
              </a:ext>
            </a:extLst>
          </p:cNvPr>
          <p:cNvCxnSpPr>
            <a:cxnSpLocks/>
          </p:cNvCxnSpPr>
          <p:nvPr/>
        </p:nvCxnSpPr>
        <p:spPr>
          <a:xfrm>
            <a:off x="8619105" y="2762358"/>
            <a:ext cx="2" cy="131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C5A2977-E0F6-45AA-B30B-9C0E813AF380}"/>
              </a:ext>
            </a:extLst>
          </p:cNvPr>
          <p:cNvCxnSpPr>
            <a:cxnSpLocks/>
          </p:cNvCxnSpPr>
          <p:nvPr/>
        </p:nvCxnSpPr>
        <p:spPr>
          <a:xfrm rot="5400000">
            <a:off x="8274063" y="3962190"/>
            <a:ext cx="1870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7F32A78-F237-4281-BA8A-84F85CDB4D9C}"/>
              </a:ext>
            </a:extLst>
          </p:cNvPr>
          <p:cNvCxnSpPr>
            <a:cxnSpLocks/>
          </p:cNvCxnSpPr>
          <p:nvPr/>
        </p:nvCxnSpPr>
        <p:spPr>
          <a:xfrm rot="5400000">
            <a:off x="8105541" y="3962190"/>
            <a:ext cx="1870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Rectangle: Rounded Corners 164">
            <a:extLst>
              <a:ext uri="{FF2B5EF4-FFF2-40B4-BE49-F238E27FC236}">
                <a16:creationId xmlns:a16="http://schemas.microsoft.com/office/drawing/2014/main" id="{22F06500-F151-43C1-B3E4-01B411F77DCE}"/>
              </a:ext>
            </a:extLst>
          </p:cNvPr>
          <p:cNvSpPr/>
          <p:nvPr/>
        </p:nvSpPr>
        <p:spPr>
          <a:xfrm>
            <a:off x="8596257" y="2046562"/>
            <a:ext cx="752477" cy="219873"/>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Customers </a:t>
            </a:r>
          </a:p>
        </p:txBody>
      </p:sp>
      <p:sp>
        <p:nvSpPr>
          <p:cNvPr id="166" name="Rectangle: Rounded Corners 165">
            <a:extLst>
              <a:ext uri="{FF2B5EF4-FFF2-40B4-BE49-F238E27FC236}">
                <a16:creationId xmlns:a16="http://schemas.microsoft.com/office/drawing/2014/main" id="{F65FA357-32E6-4696-915E-78881B1645AA}"/>
              </a:ext>
            </a:extLst>
          </p:cNvPr>
          <p:cNvSpPr/>
          <p:nvPr/>
        </p:nvSpPr>
        <p:spPr>
          <a:xfrm>
            <a:off x="8596257" y="2454627"/>
            <a:ext cx="752477" cy="219873"/>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solidFill>
                  <a:schemeClr val="bg1"/>
                </a:solidFill>
              </a:rPr>
              <a:t>Suppliers &amp; Partners</a:t>
            </a:r>
          </a:p>
        </p:txBody>
      </p:sp>
      <p:sp>
        <p:nvSpPr>
          <p:cNvPr id="167" name="Rectangle: Rounded Corners 166">
            <a:extLst>
              <a:ext uri="{FF2B5EF4-FFF2-40B4-BE49-F238E27FC236}">
                <a16:creationId xmlns:a16="http://schemas.microsoft.com/office/drawing/2014/main" id="{E4535537-8A59-455A-AD29-999AF71C5250}"/>
              </a:ext>
            </a:extLst>
          </p:cNvPr>
          <p:cNvSpPr/>
          <p:nvPr/>
        </p:nvSpPr>
        <p:spPr>
          <a:xfrm>
            <a:off x="10054220" y="2046562"/>
            <a:ext cx="752477" cy="219873"/>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solidFill>
                  <a:schemeClr val="bg1"/>
                </a:solidFill>
              </a:rPr>
              <a:t>Products &amp; Things</a:t>
            </a:r>
          </a:p>
        </p:txBody>
      </p:sp>
      <p:sp>
        <p:nvSpPr>
          <p:cNvPr id="168" name="Rectangle: Rounded Corners 167">
            <a:extLst>
              <a:ext uri="{FF2B5EF4-FFF2-40B4-BE49-F238E27FC236}">
                <a16:creationId xmlns:a16="http://schemas.microsoft.com/office/drawing/2014/main" id="{9CEC6EB6-60B4-428D-B8D4-1D67620D7B6C}"/>
              </a:ext>
            </a:extLst>
          </p:cNvPr>
          <p:cNvSpPr/>
          <p:nvPr/>
        </p:nvSpPr>
        <p:spPr>
          <a:xfrm>
            <a:off x="10045890" y="2469171"/>
            <a:ext cx="752477" cy="205330"/>
          </a:xfrm>
          <a:prstGeom prst="roundRect">
            <a:avLst/>
          </a:prstGeom>
          <a:solidFill>
            <a:srgbClr val="DC220D"/>
          </a:solidFill>
          <a:ln w="28575">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solidFill>
                  <a:schemeClr val="bg1"/>
                </a:solidFill>
              </a:rPr>
              <a:t>Cummins</a:t>
            </a:r>
          </a:p>
        </p:txBody>
      </p:sp>
      <p:cxnSp>
        <p:nvCxnSpPr>
          <p:cNvPr id="169" name="Straight Arrow Connector 168">
            <a:extLst>
              <a:ext uri="{FF2B5EF4-FFF2-40B4-BE49-F238E27FC236}">
                <a16:creationId xmlns:a16="http://schemas.microsoft.com/office/drawing/2014/main" id="{2297917D-CAD2-48EC-8E63-D5A7B94FAF04}"/>
              </a:ext>
            </a:extLst>
          </p:cNvPr>
          <p:cNvCxnSpPr>
            <a:cxnSpLocks/>
          </p:cNvCxnSpPr>
          <p:nvPr/>
        </p:nvCxnSpPr>
        <p:spPr>
          <a:xfrm>
            <a:off x="9362783" y="2156499"/>
            <a:ext cx="677229"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ADBB713-34FC-46A7-BFC7-26378C6507E7}"/>
              </a:ext>
            </a:extLst>
          </p:cNvPr>
          <p:cNvCxnSpPr>
            <a:cxnSpLocks/>
          </p:cNvCxnSpPr>
          <p:nvPr/>
        </p:nvCxnSpPr>
        <p:spPr>
          <a:xfrm>
            <a:off x="9362783" y="2564564"/>
            <a:ext cx="677229"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2E4B1173-C37D-48A8-A034-4071769038B9}"/>
              </a:ext>
            </a:extLst>
          </p:cNvPr>
          <p:cNvCxnSpPr>
            <a:cxnSpLocks/>
          </p:cNvCxnSpPr>
          <p:nvPr/>
        </p:nvCxnSpPr>
        <p:spPr>
          <a:xfrm flipV="1">
            <a:off x="10430458" y="2289522"/>
            <a:ext cx="0" cy="14201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B979488E-9BDA-4369-B90D-9CC58C109294}"/>
              </a:ext>
            </a:extLst>
          </p:cNvPr>
          <p:cNvCxnSpPr>
            <a:cxnSpLocks/>
          </p:cNvCxnSpPr>
          <p:nvPr/>
        </p:nvCxnSpPr>
        <p:spPr>
          <a:xfrm flipH="1" flipV="1">
            <a:off x="9348733" y="2272975"/>
            <a:ext cx="691279" cy="19977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A9A91B33-2524-4F70-A496-2B46C7E9C815}"/>
              </a:ext>
            </a:extLst>
          </p:cNvPr>
          <p:cNvCxnSpPr>
            <a:cxnSpLocks/>
          </p:cNvCxnSpPr>
          <p:nvPr/>
        </p:nvCxnSpPr>
        <p:spPr>
          <a:xfrm flipV="1">
            <a:off x="9356167" y="2282774"/>
            <a:ext cx="691279" cy="19977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D09C66CF-1C94-40BB-9B81-EF80C3938B52}"/>
              </a:ext>
            </a:extLst>
          </p:cNvPr>
          <p:cNvSpPr/>
          <p:nvPr/>
        </p:nvSpPr>
        <p:spPr>
          <a:xfrm>
            <a:off x="7058386" y="4808570"/>
            <a:ext cx="4115419" cy="856751"/>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u="sng" dirty="0">
                <a:solidFill>
                  <a:schemeClr val="tx1"/>
                </a:solidFill>
              </a:rPr>
              <a:t>Master Data Management</a:t>
            </a:r>
          </a:p>
        </p:txBody>
      </p:sp>
      <p:sp>
        <p:nvSpPr>
          <p:cNvPr id="175" name="Rectangle 174">
            <a:extLst>
              <a:ext uri="{FF2B5EF4-FFF2-40B4-BE49-F238E27FC236}">
                <a16:creationId xmlns:a16="http://schemas.microsoft.com/office/drawing/2014/main" id="{D9633355-74DA-4307-8568-AE53C290960F}"/>
              </a:ext>
            </a:extLst>
          </p:cNvPr>
          <p:cNvSpPr/>
          <p:nvPr/>
        </p:nvSpPr>
        <p:spPr>
          <a:xfrm>
            <a:off x="7097183" y="4066361"/>
            <a:ext cx="4076625" cy="214916"/>
          </a:xfrm>
          <a:prstGeom prst="rect">
            <a:avLst/>
          </a:prstGeom>
          <a:solidFill>
            <a:schemeClr val="bg1"/>
          </a:solidFill>
          <a:ln>
            <a:solidFill>
              <a:srgbClr val="DC220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tx1"/>
                </a:solidFill>
              </a:rPr>
              <a:t>Oracle Fusion Middleware</a:t>
            </a:r>
          </a:p>
        </p:txBody>
      </p:sp>
      <p:cxnSp>
        <p:nvCxnSpPr>
          <p:cNvPr id="176" name="Straight Arrow Connector 175">
            <a:extLst>
              <a:ext uri="{FF2B5EF4-FFF2-40B4-BE49-F238E27FC236}">
                <a16:creationId xmlns:a16="http://schemas.microsoft.com/office/drawing/2014/main" id="{0A4E61C2-F3A6-4472-A436-573B9A3CA5E4}"/>
              </a:ext>
            </a:extLst>
          </p:cNvPr>
          <p:cNvCxnSpPr>
            <a:cxnSpLocks/>
          </p:cNvCxnSpPr>
          <p:nvPr/>
        </p:nvCxnSpPr>
        <p:spPr>
          <a:xfrm flipV="1">
            <a:off x="9081844" y="4281276"/>
            <a:ext cx="0" cy="15962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9AD9377C-EFD1-4C28-9892-C4ADE76B200B}"/>
              </a:ext>
            </a:extLst>
          </p:cNvPr>
          <p:cNvSpPr>
            <a:spLocks noGrp="1"/>
          </p:cNvSpPr>
          <p:nvPr>
            <p:ph type="dt" sz="half" idx="10"/>
          </p:nvPr>
        </p:nvSpPr>
        <p:spPr/>
        <p:txBody>
          <a:bodyPr/>
          <a:lstStyle/>
          <a:p>
            <a:r>
              <a:rPr lang="en-US"/>
              <a:t>12/13/2018</a:t>
            </a:r>
            <a:endParaRPr lang="en-US" dirty="0"/>
          </a:p>
        </p:txBody>
      </p:sp>
      <p:sp>
        <p:nvSpPr>
          <p:cNvPr id="24" name="Footer Placeholder 23">
            <a:extLst>
              <a:ext uri="{FF2B5EF4-FFF2-40B4-BE49-F238E27FC236}">
                <a16:creationId xmlns:a16="http://schemas.microsoft.com/office/drawing/2014/main" id="{87AE4D03-09E3-4725-8EA6-4A7AEAFDDF34}"/>
              </a:ext>
            </a:extLst>
          </p:cNvPr>
          <p:cNvSpPr>
            <a:spLocks noGrp="1"/>
          </p:cNvSpPr>
          <p:nvPr>
            <p:ph type="ftr" sz="quarter" idx="11"/>
          </p:nvPr>
        </p:nvSpPr>
        <p:spPr/>
        <p:txBody>
          <a:bodyPr/>
          <a:lstStyle/>
          <a:p>
            <a:r>
              <a:rPr lang="en-US"/>
              <a:t>Digitizing Cummins</a:t>
            </a:r>
            <a:endParaRPr lang="en-US" dirty="0"/>
          </a:p>
        </p:txBody>
      </p:sp>
      <p:sp>
        <p:nvSpPr>
          <p:cNvPr id="66" name="Oval 65">
            <a:extLst>
              <a:ext uri="{FF2B5EF4-FFF2-40B4-BE49-F238E27FC236}">
                <a16:creationId xmlns:a16="http://schemas.microsoft.com/office/drawing/2014/main" id="{46A65405-C2E2-4627-9D75-992AD35575AC}"/>
              </a:ext>
            </a:extLst>
          </p:cNvPr>
          <p:cNvSpPr/>
          <p:nvPr/>
        </p:nvSpPr>
        <p:spPr>
          <a:xfrm>
            <a:off x="1463040"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F92684A5-9FFA-49B9-88AD-7F60B6D927C8}"/>
              </a:ext>
            </a:extLst>
          </p:cNvPr>
          <p:cNvSpPr txBox="1"/>
          <p:nvPr/>
        </p:nvSpPr>
        <p:spPr>
          <a:xfrm>
            <a:off x="4778180" y="2101509"/>
            <a:ext cx="1660617" cy="2985433"/>
          </a:xfrm>
          <a:prstGeom prst="rect">
            <a:avLst/>
          </a:prstGeom>
          <a:solidFill>
            <a:srgbClr val="484848">
              <a:alpha val="80000"/>
            </a:srgbClr>
          </a:solidFill>
        </p:spPr>
        <p:txBody>
          <a:bodyPr wrap="square" rtlCol="0">
            <a:spAutoFit/>
          </a:bodyPr>
          <a:lstStyle/>
          <a:p>
            <a:r>
              <a:rPr lang="en-US" sz="1600" b="1" dirty="0">
                <a:solidFill>
                  <a:schemeClr val="bg1"/>
                </a:solidFill>
              </a:rPr>
              <a:t>Overall Strategy</a:t>
            </a:r>
          </a:p>
          <a:p>
            <a:r>
              <a:rPr lang="en-US" sz="1600" dirty="0">
                <a:solidFill>
                  <a:schemeClr val="bg1"/>
                </a:solidFill>
              </a:rPr>
              <a:t>60% Cloud</a:t>
            </a:r>
          </a:p>
          <a:p>
            <a:endParaRPr lang="en-US" sz="1000" dirty="0">
              <a:solidFill>
                <a:schemeClr val="bg1"/>
              </a:solidFill>
            </a:endParaRPr>
          </a:p>
          <a:p>
            <a:r>
              <a:rPr lang="en-US" sz="1600" dirty="0">
                <a:solidFill>
                  <a:schemeClr val="bg1"/>
                </a:solidFill>
              </a:rPr>
              <a:t>40% On-prem</a:t>
            </a:r>
          </a:p>
          <a:p>
            <a:r>
              <a:rPr lang="en-US" sz="1600" dirty="0">
                <a:solidFill>
                  <a:schemeClr val="bg1"/>
                </a:solidFill>
              </a:rPr>
              <a:t>______________</a:t>
            </a:r>
          </a:p>
          <a:p>
            <a:r>
              <a:rPr lang="en-US" sz="1600" b="1" dirty="0">
                <a:solidFill>
                  <a:schemeClr val="bg1"/>
                </a:solidFill>
              </a:rPr>
              <a:t>Cloud Strategy</a:t>
            </a:r>
          </a:p>
          <a:p>
            <a:endParaRPr lang="en-US" sz="1000" u="sng" dirty="0">
              <a:solidFill>
                <a:schemeClr val="bg1"/>
              </a:solidFill>
            </a:endParaRPr>
          </a:p>
          <a:p>
            <a:r>
              <a:rPr lang="en-US" sz="1600" dirty="0">
                <a:solidFill>
                  <a:schemeClr val="bg1"/>
                </a:solidFill>
              </a:rPr>
              <a:t>60% Private</a:t>
            </a:r>
          </a:p>
          <a:p>
            <a:endParaRPr lang="en-US" sz="1000" dirty="0">
              <a:solidFill>
                <a:schemeClr val="bg1"/>
              </a:solidFill>
            </a:endParaRPr>
          </a:p>
          <a:p>
            <a:r>
              <a:rPr lang="en-US" sz="1600" dirty="0">
                <a:solidFill>
                  <a:schemeClr val="bg1"/>
                </a:solidFill>
              </a:rPr>
              <a:t>20% Community</a:t>
            </a:r>
          </a:p>
          <a:p>
            <a:endParaRPr lang="en-US" sz="1000" dirty="0">
              <a:solidFill>
                <a:schemeClr val="bg1"/>
              </a:solidFill>
            </a:endParaRPr>
          </a:p>
          <a:p>
            <a:r>
              <a:rPr lang="en-US" sz="1600" dirty="0">
                <a:solidFill>
                  <a:schemeClr val="bg1"/>
                </a:solidFill>
              </a:rPr>
              <a:t>20% Public</a:t>
            </a:r>
          </a:p>
          <a:p>
            <a:endParaRPr lang="en-US" sz="1000" dirty="0">
              <a:solidFill>
                <a:schemeClr val="bg1"/>
              </a:solidFill>
            </a:endParaRPr>
          </a:p>
          <a:p>
            <a:endParaRPr lang="en-US" sz="1000" dirty="0">
              <a:solidFill>
                <a:schemeClr val="bg1"/>
              </a:solidFill>
            </a:endParaRPr>
          </a:p>
        </p:txBody>
      </p:sp>
    </p:spTree>
    <p:extLst>
      <p:ext uri="{BB962C8B-B14F-4D97-AF65-F5344CB8AC3E}">
        <p14:creationId xmlns:p14="http://schemas.microsoft.com/office/powerpoint/2010/main" val="212883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5C38D5-5D36-44BE-A7B7-2C92B98A1E63}"/>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4C458DA2-A55C-4CCF-A7C7-06923CCF4CF8}"/>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254FB588-A164-4031-921B-C9CEA1F765B2}"/>
              </a:ext>
            </a:extLst>
          </p:cNvPr>
          <p:cNvSpPr>
            <a:spLocks noGrp="1"/>
          </p:cNvSpPr>
          <p:nvPr>
            <p:ph type="sldNum" sz="quarter" idx="12"/>
          </p:nvPr>
        </p:nvSpPr>
        <p:spPr/>
        <p:txBody>
          <a:bodyPr/>
          <a:lstStyle/>
          <a:p>
            <a:fld id="{3F10DB90-1E1A-4A52-92A3-0582B7DC5B1B}" type="slidenum">
              <a:rPr lang="en-US" smtClean="0"/>
              <a:t>40</a:t>
            </a:fld>
            <a:endParaRPr lang="en-US"/>
          </a:p>
        </p:txBody>
      </p:sp>
      <p:sp>
        <p:nvSpPr>
          <p:cNvPr id="5" name="Text Placeholder 4">
            <a:extLst>
              <a:ext uri="{FF2B5EF4-FFF2-40B4-BE49-F238E27FC236}">
                <a16:creationId xmlns:a16="http://schemas.microsoft.com/office/drawing/2014/main" id="{0D001B22-F299-426F-9208-BA0033CE5070}"/>
              </a:ext>
            </a:extLst>
          </p:cNvPr>
          <p:cNvSpPr>
            <a:spLocks noGrp="1"/>
          </p:cNvSpPr>
          <p:nvPr>
            <p:ph type="body" sz="quarter" idx="13"/>
          </p:nvPr>
        </p:nvSpPr>
        <p:spPr/>
        <p:txBody>
          <a:bodyPr/>
          <a:lstStyle/>
          <a:p>
            <a:r>
              <a:rPr lang="en-US" dirty="0"/>
              <a:t>Appendix A. How transition from MDM to Fusion helps SAP integration</a:t>
            </a:r>
          </a:p>
        </p:txBody>
      </p:sp>
      <p:pic>
        <p:nvPicPr>
          <p:cNvPr id="6" name="Content Placeholder 3">
            <a:extLst>
              <a:ext uri="{FF2B5EF4-FFF2-40B4-BE49-F238E27FC236}">
                <a16:creationId xmlns:a16="http://schemas.microsoft.com/office/drawing/2014/main" id="{CA1DAC3E-6425-46DC-8AF3-7975253DFFBB}"/>
              </a:ext>
            </a:extLst>
          </p:cNvPr>
          <p:cNvPicPr>
            <a:picLocks noChangeAspect="1"/>
          </p:cNvPicPr>
          <p:nvPr/>
        </p:nvPicPr>
        <p:blipFill>
          <a:blip r:embed="rId2"/>
          <a:stretch>
            <a:fillRect/>
          </a:stretch>
        </p:blipFill>
        <p:spPr>
          <a:xfrm>
            <a:off x="645885" y="1457826"/>
            <a:ext cx="6409792" cy="3942347"/>
          </a:xfrm>
          <a:prstGeom prst="rect">
            <a:avLst/>
          </a:prstGeom>
        </p:spPr>
      </p:pic>
      <p:sp>
        <p:nvSpPr>
          <p:cNvPr id="8" name="TextBox 7">
            <a:extLst>
              <a:ext uri="{FF2B5EF4-FFF2-40B4-BE49-F238E27FC236}">
                <a16:creationId xmlns:a16="http://schemas.microsoft.com/office/drawing/2014/main" id="{31F6A5C6-A68E-45B4-BEB1-FC5F56137D5A}"/>
              </a:ext>
            </a:extLst>
          </p:cNvPr>
          <p:cNvSpPr txBox="1"/>
          <p:nvPr/>
        </p:nvSpPr>
        <p:spPr>
          <a:xfrm>
            <a:off x="7456715" y="3583021"/>
            <a:ext cx="4178300" cy="1631216"/>
          </a:xfrm>
          <a:prstGeom prst="rect">
            <a:avLst/>
          </a:prstGeom>
          <a:noFill/>
          <a:ln w="25400">
            <a:solidFill>
              <a:srgbClr val="DB210B"/>
            </a:solidFill>
            <a:prstDash val="dash"/>
          </a:ln>
        </p:spPr>
        <p:txBody>
          <a:bodyPr wrap="square" rtlCol="0">
            <a:spAutoFit/>
          </a:bodyPr>
          <a:lstStyle/>
          <a:p>
            <a:r>
              <a:rPr lang="en-US" sz="2000" dirty="0"/>
              <a:t>At the end of the process customers will have all oracle and other applications connected together because of Application Integration architecture and Oracle Fusion</a:t>
            </a:r>
          </a:p>
        </p:txBody>
      </p:sp>
      <p:pic>
        <p:nvPicPr>
          <p:cNvPr id="5122" name="Picture 2" descr="Image result for oracle fusion">
            <a:extLst>
              <a:ext uri="{FF2B5EF4-FFF2-40B4-BE49-F238E27FC236}">
                <a16:creationId xmlns:a16="http://schemas.microsoft.com/office/drawing/2014/main" id="{1DF76E59-E471-492C-9A2F-3FD600203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301" y="1458553"/>
            <a:ext cx="4408714" cy="164637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68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A820E-3CA3-4AFC-B21F-47009DC9C770}"/>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8FF8672F-FF5D-4809-B7E8-EFD742A05478}"/>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EACF593F-DE06-433A-B1EA-CDC3FFBAA915}"/>
              </a:ext>
            </a:extLst>
          </p:cNvPr>
          <p:cNvSpPr>
            <a:spLocks noGrp="1"/>
          </p:cNvSpPr>
          <p:nvPr>
            <p:ph type="sldNum" sz="quarter" idx="12"/>
          </p:nvPr>
        </p:nvSpPr>
        <p:spPr/>
        <p:txBody>
          <a:bodyPr/>
          <a:lstStyle/>
          <a:p>
            <a:fld id="{3F10DB90-1E1A-4A52-92A3-0582B7DC5B1B}" type="slidenum">
              <a:rPr lang="en-US" smtClean="0"/>
              <a:t>41</a:t>
            </a:fld>
            <a:endParaRPr lang="en-US"/>
          </a:p>
        </p:txBody>
      </p:sp>
      <p:sp>
        <p:nvSpPr>
          <p:cNvPr id="5" name="Text Placeholder 4">
            <a:extLst>
              <a:ext uri="{FF2B5EF4-FFF2-40B4-BE49-F238E27FC236}">
                <a16:creationId xmlns:a16="http://schemas.microsoft.com/office/drawing/2014/main" id="{E72DEF3E-AA56-49FB-B75F-75197263830F}"/>
              </a:ext>
            </a:extLst>
          </p:cNvPr>
          <p:cNvSpPr>
            <a:spLocks noGrp="1"/>
          </p:cNvSpPr>
          <p:nvPr>
            <p:ph type="body" sz="quarter" idx="13"/>
          </p:nvPr>
        </p:nvSpPr>
        <p:spPr/>
        <p:txBody>
          <a:bodyPr/>
          <a:lstStyle/>
          <a:p>
            <a:r>
              <a:rPr lang="en-US" dirty="0"/>
              <a:t>Appendix A. Key features of Oracle API Platform Cloud Service</a:t>
            </a:r>
          </a:p>
        </p:txBody>
      </p:sp>
      <p:sp>
        <p:nvSpPr>
          <p:cNvPr id="6" name="TextBox 5">
            <a:extLst>
              <a:ext uri="{FF2B5EF4-FFF2-40B4-BE49-F238E27FC236}">
                <a16:creationId xmlns:a16="http://schemas.microsoft.com/office/drawing/2014/main" id="{F6DF4A11-F9D3-4830-AF04-4025C980B404}"/>
              </a:ext>
            </a:extLst>
          </p:cNvPr>
          <p:cNvSpPr txBox="1"/>
          <p:nvPr/>
        </p:nvSpPr>
        <p:spPr>
          <a:xfrm>
            <a:off x="711200" y="3212190"/>
            <a:ext cx="5003800" cy="1292662"/>
          </a:xfrm>
          <a:prstGeom prst="rect">
            <a:avLst/>
          </a:prstGeom>
          <a:noFill/>
        </p:spPr>
        <p:txBody>
          <a:bodyPr wrap="square" rtlCol="0">
            <a:spAutoFit/>
          </a:bodyPr>
          <a:lstStyle/>
          <a:p>
            <a:r>
              <a:rPr lang="en-US" sz="2400" b="1" dirty="0"/>
              <a:t>Building APIs </a:t>
            </a:r>
          </a:p>
          <a:p>
            <a:r>
              <a:rPr lang="en-US" dirty="0"/>
              <a:t>Create an API on top of a service that, for example, accesses data formerly locked inside your monolithic applications</a:t>
            </a:r>
          </a:p>
        </p:txBody>
      </p:sp>
      <p:sp>
        <p:nvSpPr>
          <p:cNvPr id="7" name="TextBox 6">
            <a:extLst>
              <a:ext uri="{FF2B5EF4-FFF2-40B4-BE49-F238E27FC236}">
                <a16:creationId xmlns:a16="http://schemas.microsoft.com/office/drawing/2014/main" id="{22124FF5-EC26-4090-ABB5-46CB3DB8AE75}"/>
              </a:ext>
            </a:extLst>
          </p:cNvPr>
          <p:cNvSpPr txBox="1"/>
          <p:nvPr/>
        </p:nvSpPr>
        <p:spPr>
          <a:xfrm>
            <a:off x="711200" y="4535269"/>
            <a:ext cx="5257800" cy="1292662"/>
          </a:xfrm>
          <a:prstGeom prst="rect">
            <a:avLst/>
          </a:prstGeom>
          <a:noFill/>
        </p:spPr>
        <p:txBody>
          <a:bodyPr wrap="square" rtlCol="0">
            <a:spAutoFit/>
          </a:bodyPr>
          <a:lstStyle/>
          <a:p>
            <a:r>
              <a:rPr lang="en-US" sz="2400" b="1" dirty="0"/>
              <a:t>Securing APIs</a:t>
            </a:r>
            <a:endParaRPr lang="en-US" dirty="0"/>
          </a:p>
          <a:p>
            <a:r>
              <a:rPr lang="en-US" dirty="0"/>
              <a:t>Assign industry-standard security protocols to protect your APIs with no coding and integrate with your existing enterprise identity management systems.</a:t>
            </a:r>
          </a:p>
        </p:txBody>
      </p:sp>
      <p:sp>
        <p:nvSpPr>
          <p:cNvPr id="8" name="TextBox 7">
            <a:extLst>
              <a:ext uri="{FF2B5EF4-FFF2-40B4-BE49-F238E27FC236}">
                <a16:creationId xmlns:a16="http://schemas.microsoft.com/office/drawing/2014/main" id="{5D2BCABB-3A0B-4322-B6CB-E84EAE2853AE}"/>
              </a:ext>
            </a:extLst>
          </p:cNvPr>
          <p:cNvSpPr txBox="1"/>
          <p:nvPr/>
        </p:nvSpPr>
        <p:spPr>
          <a:xfrm>
            <a:off x="6343650" y="3323883"/>
            <a:ext cx="5251450" cy="2400657"/>
          </a:xfrm>
          <a:prstGeom prst="rect">
            <a:avLst/>
          </a:prstGeom>
          <a:noFill/>
        </p:spPr>
        <p:txBody>
          <a:bodyPr wrap="square" rtlCol="0">
            <a:spAutoFit/>
          </a:bodyPr>
          <a:lstStyle/>
          <a:p>
            <a:r>
              <a:rPr lang="en-US" dirty="0"/>
              <a:t> </a:t>
            </a:r>
            <a:r>
              <a:rPr lang="en-US" sz="2400" b="1" dirty="0"/>
              <a:t>Deploying APIs </a:t>
            </a:r>
          </a:p>
          <a:p>
            <a:r>
              <a:rPr lang="en-US" dirty="0"/>
              <a:t>• After the APIs are created, they’re deployed to an API gateway for usage. </a:t>
            </a:r>
          </a:p>
          <a:p>
            <a:r>
              <a:rPr lang="en-US" dirty="0"/>
              <a:t>• One-click deployment enables simple and quick connection of new APIs to gateways. </a:t>
            </a:r>
          </a:p>
          <a:p>
            <a:r>
              <a:rPr lang="en-US" dirty="0"/>
              <a:t>• Gateways can run in the Oracle Cloud or on-premises, close to your back-end services, and can even be deployed on third-party clouds.</a:t>
            </a:r>
          </a:p>
        </p:txBody>
      </p:sp>
      <p:pic>
        <p:nvPicPr>
          <p:cNvPr id="3076" name="Picture 4" descr="Image result for oracle api platform cloud service">
            <a:extLst>
              <a:ext uri="{FF2B5EF4-FFF2-40B4-BE49-F238E27FC236}">
                <a16:creationId xmlns:a16="http://schemas.microsoft.com/office/drawing/2014/main" id="{60E14AB9-E171-478B-A117-5639EF794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5925" y="1133460"/>
            <a:ext cx="2978150" cy="176398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114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81AA74-AC85-4601-B09D-B24963C84FED}"/>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AA62F872-8FD7-43B7-85D3-E05CEDF2B046}"/>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B83F0E9C-3CF7-4262-9378-920F83927885}"/>
              </a:ext>
            </a:extLst>
          </p:cNvPr>
          <p:cNvSpPr>
            <a:spLocks noGrp="1"/>
          </p:cNvSpPr>
          <p:nvPr>
            <p:ph type="sldNum" sz="quarter" idx="12"/>
          </p:nvPr>
        </p:nvSpPr>
        <p:spPr/>
        <p:txBody>
          <a:bodyPr/>
          <a:lstStyle/>
          <a:p>
            <a:fld id="{3F10DB90-1E1A-4A52-92A3-0582B7DC5B1B}" type="slidenum">
              <a:rPr lang="en-US" smtClean="0"/>
              <a:t>42</a:t>
            </a:fld>
            <a:endParaRPr lang="en-US"/>
          </a:p>
        </p:txBody>
      </p:sp>
      <p:sp>
        <p:nvSpPr>
          <p:cNvPr id="5" name="Text Placeholder 4">
            <a:extLst>
              <a:ext uri="{FF2B5EF4-FFF2-40B4-BE49-F238E27FC236}">
                <a16:creationId xmlns:a16="http://schemas.microsoft.com/office/drawing/2014/main" id="{389663D9-B0EF-42EC-B164-E1A46691607C}"/>
              </a:ext>
            </a:extLst>
          </p:cNvPr>
          <p:cNvSpPr>
            <a:spLocks noGrp="1"/>
          </p:cNvSpPr>
          <p:nvPr>
            <p:ph type="body" sz="quarter" idx="13"/>
          </p:nvPr>
        </p:nvSpPr>
        <p:spPr/>
        <p:txBody>
          <a:bodyPr/>
          <a:lstStyle/>
          <a:p>
            <a:r>
              <a:rPr lang="en-US" dirty="0"/>
              <a:t>Appendix A. What happens when there is no data integration </a:t>
            </a:r>
          </a:p>
        </p:txBody>
      </p:sp>
      <p:pic>
        <p:nvPicPr>
          <p:cNvPr id="6" name="Content Placeholder 3">
            <a:extLst>
              <a:ext uri="{FF2B5EF4-FFF2-40B4-BE49-F238E27FC236}">
                <a16:creationId xmlns:a16="http://schemas.microsoft.com/office/drawing/2014/main" id="{09E34E50-6528-4FD5-B75A-3A2728B685D1}"/>
              </a:ext>
            </a:extLst>
          </p:cNvPr>
          <p:cNvPicPr>
            <a:picLocks noChangeAspect="1"/>
          </p:cNvPicPr>
          <p:nvPr/>
        </p:nvPicPr>
        <p:blipFill>
          <a:blip r:embed="rId2"/>
          <a:stretch>
            <a:fillRect/>
          </a:stretch>
        </p:blipFill>
        <p:spPr>
          <a:xfrm>
            <a:off x="2139630" y="1406525"/>
            <a:ext cx="7912740" cy="4351338"/>
          </a:xfrm>
          <a:prstGeom prst="rect">
            <a:avLst/>
          </a:prstGeom>
        </p:spPr>
      </p:pic>
    </p:spTree>
    <p:extLst>
      <p:ext uri="{BB962C8B-B14F-4D97-AF65-F5344CB8AC3E}">
        <p14:creationId xmlns:p14="http://schemas.microsoft.com/office/powerpoint/2010/main" val="2235915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F5498-4667-4158-98E8-36DB35CB6D90}"/>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E037B3D6-343C-47A3-966D-78B1936A326A}"/>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D590FE00-0415-41B9-A92D-68CFD6CC210A}"/>
              </a:ext>
            </a:extLst>
          </p:cNvPr>
          <p:cNvSpPr>
            <a:spLocks noGrp="1"/>
          </p:cNvSpPr>
          <p:nvPr>
            <p:ph type="sldNum" sz="quarter" idx="12"/>
          </p:nvPr>
        </p:nvSpPr>
        <p:spPr/>
        <p:txBody>
          <a:bodyPr/>
          <a:lstStyle/>
          <a:p>
            <a:fld id="{3F10DB90-1E1A-4A52-92A3-0582B7DC5B1B}" type="slidenum">
              <a:rPr lang="en-US" smtClean="0"/>
              <a:t>43</a:t>
            </a:fld>
            <a:endParaRPr lang="en-US"/>
          </a:p>
        </p:txBody>
      </p:sp>
      <p:sp>
        <p:nvSpPr>
          <p:cNvPr id="5" name="Text Placeholder 4">
            <a:extLst>
              <a:ext uri="{FF2B5EF4-FFF2-40B4-BE49-F238E27FC236}">
                <a16:creationId xmlns:a16="http://schemas.microsoft.com/office/drawing/2014/main" id="{68F3508F-CB8C-4DF8-8ACF-69BB78C99FA3}"/>
              </a:ext>
            </a:extLst>
          </p:cNvPr>
          <p:cNvSpPr>
            <a:spLocks noGrp="1"/>
          </p:cNvSpPr>
          <p:nvPr>
            <p:ph type="body" sz="quarter" idx="13"/>
          </p:nvPr>
        </p:nvSpPr>
        <p:spPr/>
        <p:txBody>
          <a:bodyPr/>
          <a:lstStyle/>
          <a:p>
            <a:r>
              <a:rPr lang="en-US" dirty="0"/>
              <a:t>Appendix A. Benefits of ODIPC</a:t>
            </a:r>
          </a:p>
        </p:txBody>
      </p:sp>
      <p:pic>
        <p:nvPicPr>
          <p:cNvPr id="6" name="Content Placeholder 3">
            <a:extLst>
              <a:ext uri="{FF2B5EF4-FFF2-40B4-BE49-F238E27FC236}">
                <a16:creationId xmlns:a16="http://schemas.microsoft.com/office/drawing/2014/main" id="{19AB655E-9FA2-46BA-8019-B70A848919DA}"/>
              </a:ext>
            </a:extLst>
          </p:cNvPr>
          <p:cNvPicPr>
            <a:picLocks noChangeAspect="1"/>
          </p:cNvPicPr>
          <p:nvPr/>
        </p:nvPicPr>
        <p:blipFill>
          <a:blip r:embed="rId2"/>
          <a:stretch>
            <a:fillRect/>
          </a:stretch>
        </p:blipFill>
        <p:spPr>
          <a:xfrm>
            <a:off x="2209800" y="1253331"/>
            <a:ext cx="7679613" cy="4351338"/>
          </a:xfrm>
          <a:prstGeom prst="rect">
            <a:avLst/>
          </a:prstGeom>
        </p:spPr>
      </p:pic>
    </p:spTree>
    <p:extLst>
      <p:ext uri="{BB962C8B-B14F-4D97-AF65-F5344CB8AC3E}">
        <p14:creationId xmlns:p14="http://schemas.microsoft.com/office/powerpoint/2010/main" val="4276685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556D7F-7E44-47AA-AFAC-C83CFD395B3E}"/>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B0ACDA1A-BE3E-4EEE-93BC-DCA45875ED1C}"/>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094A3FC0-B31F-4722-814C-482DD522E304}"/>
              </a:ext>
            </a:extLst>
          </p:cNvPr>
          <p:cNvSpPr>
            <a:spLocks noGrp="1"/>
          </p:cNvSpPr>
          <p:nvPr>
            <p:ph type="sldNum" sz="quarter" idx="12"/>
          </p:nvPr>
        </p:nvSpPr>
        <p:spPr/>
        <p:txBody>
          <a:bodyPr/>
          <a:lstStyle/>
          <a:p>
            <a:fld id="{3F10DB90-1E1A-4A52-92A3-0582B7DC5B1B}" type="slidenum">
              <a:rPr lang="en-US" smtClean="0"/>
              <a:t>44</a:t>
            </a:fld>
            <a:endParaRPr lang="en-US"/>
          </a:p>
        </p:txBody>
      </p:sp>
      <p:sp>
        <p:nvSpPr>
          <p:cNvPr id="5" name="Text Placeholder 4">
            <a:extLst>
              <a:ext uri="{FF2B5EF4-FFF2-40B4-BE49-F238E27FC236}">
                <a16:creationId xmlns:a16="http://schemas.microsoft.com/office/drawing/2014/main" id="{F0A97BD5-9192-4BB7-8972-EC0B62EC2B9C}"/>
              </a:ext>
            </a:extLst>
          </p:cNvPr>
          <p:cNvSpPr>
            <a:spLocks noGrp="1"/>
          </p:cNvSpPr>
          <p:nvPr>
            <p:ph type="body" sz="quarter" idx="13"/>
          </p:nvPr>
        </p:nvSpPr>
        <p:spPr/>
        <p:txBody>
          <a:bodyPr/>
          <a:lstStyle/>
          <a:p>
            <a:r>
              <a:rPr lang="en-US" dirty="0"/>
              <a:t>Appendix A. ODIPC runs on Oracle Cloud</a:t>
            </a:r>
          </a:p>
        </p:txBody>
      </p:sp>
      <p:pic>
        <p:nvPicPr>
          <p:cNvPr id="6" name="Content Placeholder 3">
            <a:extLst>
              <a:ext uri="{FF2B5EF4-FFF2-40B4-BE49-F238E27FC236}">
                <a16:creationId xmlns:a16="http://schemas.microsoft.com/office/drawing/2014/main" id="{F7EAAD56-CEDC-434C-B517-0DCAC1349099}"/>
              </a:ext>
            </a:extLst>
          </p:cNvPr>
          <p:cNvPicPr>
            <a:picLocks noChangeAspect="1"/>
          </p:cNvPicPr>
          <p:nvPr/>
        </p:nvPicPr>
        <p:blipFill>
          <a:blip r:embed="rId2"/>
          <a:stretch>
            <a:fillRect/>
          </a:stretch>
        </p:blipFill>
        <p:spPr>
          <a:xfrm>
            <a:off x="2659129" y="1825625"/>
            <a:ext cx="6873742" cy="4351338"/>
          </a:xfrm>
          <a:prstGeom prst="rect">
            <a:avLst/>
          </a:prstGeom>
        </p:spPr>
      </p:pic>
    </p:spTree>
    <p:extLst>
      <p:ext uri="{BB962C8B-B14F-4D97-AF65-F5344CB8AC3E}">
        <p14:creationId xmlns:p14="http://schemas.microsoft.com/office/powerpoint/2010/main" val="2490504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6B654E-22D3-44A9-BC33-5B692A872E75}"/>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8D60F007-4FDC-41C8-8034-67C7EEA1C748}"/>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E044DED3-0296-4929-8EC5-829C512AE85C}"/>
              </a:ext>
            </a:extLst>
          </p:cNvPr>
          <p:cNvSpPr>
            <a:spLocks noGrp="1"/>
          </p:cNvSpPr>
          <p:nvPr>
            <p:ph type="sldNum" sz="quarter" idx="12"/>
          </p:nvPr>
        </p:nvSpPr>
        <p:spPr/>
        <p:txBody>
          <a:bodyPr/>
          <a:lstStyle/>
          <a:p>
            <a:fld id="{3F10DB90-1E1A-4A52-92A3-0582B7DC5B1B}" type="slidenum">
              <a:rPr lang="en-US" smtClean="0"/>
              <a:t>45</a:t>
            </a:fld>
            <a:endParaRPr lang="en-US"/>
          </a:p>
        </p:txBody>
      </p:sp>
      <p:sp>
        <p:nvSpPr>
          <p:cNvPr id="5" name="Text Placeholder 4">
            <a:extLst>
              <a:ext uri="{FF2B5EF4-FFF2-40B4-BE49-F238E27FC236}">
                <a16:creationId xmlns:a16="http://schemas.microsoft.com/office/drawing/2014/main" id="{48E7A527-DDD4-469A-8BD1-B5D5713542EC}"/>
              </a:ext>
            </a:extLst>
          </p:cNvPr>
          <p:cNvSpPr>
            <a:spLocks noGrp="1"/>
          </p:cNvSpPr>
          <p:nvPr>
            <p:ph type="body" sz="quarter" idx="13"/>
          </p:nvPr>
        </p:nvSpPr>
        <p:spPr/>
        <p:txBody>
          <a:bodyPr/>
          <a:lstStyle/>
          <a:p>
            <a:r>
              <a:rPr lang="en-US" dirty="0"/>
              <a:t>Appendix A. Oracle MDM ROI</a:t>
            </a:r>
          </a:p>
        </p:txBody>
      </p:sp>
      <p:sp>
        <p:nvSpPr>
          <p:cNvPr id="6" name="TextBox 5">
            <a:extLst>
              <a:ext uri="{FF2B5EF4-FFF2-40B4-BE49-F238E27FC236}">
                <a16:creationId xmlns:a16="http://schemas.microsoft.com/office/drawing/2014/main" id="{7BA1951C-A556-48AD-ADA1-36A3216BFE72}"/>
              </a:ext>
            </a:extLst>
          </p:cNvPr>
          <p:cNvSpPr txBox="1"/>
          <p:nvPr/>
        </p:nvSpPr>
        <p:spPr>
          <a:xfrm>
            <a:off x="591402" y="1378424"/>
            <a:ext cx="11150221" cy="4247317"/>
          </a:xfrm>
          <a:prstGeom prst="rect">
            <a:avLst/>
          </a:prstGeom>
          <a:noFill/>
        </p:spPr>
        <p:txBody>
          <a:bodyPr wrap="square" rtlCol="0">
            <a:spAutoFit/>
          </a:bodyPr>
          <a:lstStyle/>
          <a:p>
            <a:r>
              <a:rPr lang="en-US" sz="2000" b="1" dirty="0"/>
              <a:t>Oracle MDM brings its own ROI in a wide variety of business activities from cost savings to revenue enhancements. On average, our customers are able to:</a:t>
            </a:r>
          </a:p>
          <a:p>
            <a:endParaRPr lang="en-US" sz="1000" b="1" dirty="0"/>
          </a:p>
          <a:p>
            <a:r>
              <a:rPr lang="en-US" dirty="0"/>
              <a:t>• Increase campaign response rates by 15%</a:t>
            </a:r>
          </a:p>
          <a:p>
            <a:endParaRPr lang="en-US" sz="1000" dirty="0"/>
          </a:p>
          <a:p>
            <a:r>
              <a:rPr lang="en-US" dirty="0"/>
              <a:t>• Reduce </a:t>
            </a:r>
            <a:r>
              <a:rPr lang="en-US" b="1" dirty="0"/>
              <a:t>new product introduction</a:t>
            </a:r>
            <a:r>
              <a:rPr lang="en-US" dirty="0"/>
              <a:t> times by 20%</a:t>
            </a:r>
          </a:p>
          <a:p>
            <a:endParaRPr lang="en-US" sz="1000" dirty="0"/>
          </a:p>
          <a:p>
            <a:r>
              <a:rPr lang="en-US" dirty="0"/>
              <a:t>• Reduce </a:t>
            </a:r>
            <a:r>
              <a:rPr lang="en-US" b="1" dirty="0"/>
              <a:t>time to value</a:t>
            </a:r>
            <a:r>
              <a:rPr lang="en-US" dirty="0"/>
              <a:t> by 15%</a:t>
            </a:r>
          </a:p>
          <a:p>
            <a:endParaRPr lang="en-US" sz="1000" dirty="0"/>
          </a:p>
          <a:p>
            <a:r>
              <a:rPr lang="en-US" dirty="0"/>
              <a:t>• Improve </a:t>
            </a:r>
            <a:r>
              <a:rPr lang="en-US" b="1" dirty="0"/>
              <a:t>sales order processing</a:t>
            </a:r>
            <a:r>
              <a:rPr lang="en-US" dirty="0"/>
              <a:t> by 5%</a:t>
            </a:r>
          </a:p>
          <a:p>
            <a:endParaRPr lang="en-US" sz="1000" dirty="0"/>
          </a:p>
          <a:p>
            <a:r>
              <a:rPr lang="en-US" dirty="0"/>
              <a:t>• Reduce </a:t>
            </a:r>
            <a:r>
              <a:rPr lang="en-US" b="1" dirty="0"/>
              <a:t>integration costs</a:t>
            </a:r>
            <a:r>
              <a:rPr lang="en-US" dirty="0"/>
              <a:t> by 20%</a:t>
            </a:r>
          </a:p>
          <a:p>
            <a:endParaRPr lang="en-US" sz="1000" dirty="0"/>
          </a:p>
          <a:p>
            <a:r>
              <a:rPr lang="en-US" dirty="0"/>
              <a:t>• Increase </a:t>
            </a:r>
            <a:r>
              <a:rPr lang="en-US" b="1" dirty="0"/>
              <a:t>cross-sell and up-sell efficiency</a:t>
            </a:r>
            <a:r>
              <a:rPr lang="en-US" dirty="0"/>
              <a:t> by 3%</a:t>
            </a:r>
          </a:p>
          <a:p>
            <a:endParaRPr lang="en-US" sz="1000" dirty="0"/>
          </a:p>
          <a:p>
            <a:r>
              <a:rPr lang="en-US" dirty="0"/>
              <a:t>• Improve </a:t>
            </a:r>
            <a:r>
              <a:rPr lang="en-US" b="1" dirty="0"/>
              <a:t>customer retention</a:t>
            </a:r>
            <a:r>
              <a:rPr lang="en-US" dirty="0"/>
              <a:t> by 2%</a:t>
            </a:r>
          </a:p>
          <a:p>
            <a:endParaRPr lang="en-US" sz="1000" dirty="0"/>
          </a:p>
          <a:p>
            <a:r>
              <a:rPr lang="en-US" dirty="0"/>
              <a:t>• Reduce </a:t>
            </a:r>
            <a:r>
              <a:rPr lang="en-US" b="1" dirty="0"/>
              <a:t>reporting costs</a:t>
            </a:r>
            <a:r>
              <a:rPr lang="en-US" dirty="0"/>
              <a:t> by 15%</a:t>
            </a:r>
          </a:p>
        </p:txBody>
      </p:sp>
    </p:spTree>
    <p:extLst>
      <p:ext uri="{BB962C8B-B14F-4D97-AF65-F5344CB8AC3E}">
        <p14:creationId xmlns:p14="http://schemas.microsoft.com/office/powerpoint/2010/main" val="2084598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3C7FA-3908-4593-A62D-A01B22026553}"/>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4558AE62-68E7-4846-9E00-A1CBC867B375}"/>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466B89B6-68E8-4D3D-9F69-E065CF5B505A}"/>
              </a:ext>
            </a:extLst>
          </p:cNvPr>
          <p:cNvSpPr>
            <a:spLocks noGrp="1"/>
          </p:cNvSpPr>
          <p:nvPr>
            <p:ph type="sldNum" sz="quarter" idx="12"/>
          </p:nvPr>
        </p:nvSpPr>
        <p:spPr/>
        <p:txBody>
          <a:bodyPr/>
          <a:lstStyle/>
          <a:p>
            <a:fld id="{3F10DB90-1E1A-4A52-92A3-0582B7DC5B1B}" type="slidenum">
              <a:rPr lang="en-US" smtClean="0"/>
              <a:t>46</a:t>
            </a:fld>
            <a:endParaRPr lang="en-US"/>
          </a:p>
        </p:txBody>
      </p:sp>
      <p:sp>
        <p:nvSpPr>
          <p:cNvPr id="5" name="Text Placeholder 4">
            <a:extLst>
              <a:ext uri="{FF2B5EF4-FFF2-40B4-BE49-F238E27FC236}">
                <a16:creationId xmlns:a16="http://schemas.microsoft.com/office/drawing/2014/main" id="{D678CAC4-3364-41A6-9963-40A7904E1F05}"/>
              </a:ext>
            </a:extLst>
          </p:cNvPr>
          <p:cNvSpPr>
            <a:spLocks noGrp="1"/>
          </p:cNvSpPr>
          <p:nvPr>
            <p:ph type="body" sz="quarter" idx="13"/>
          </p:nvPr>
        </p:nvSpPr>
        <p:spPr/>
        <p:txBody>
          <a:bodyPr/>
          <a:lstStyle/>
          <a:p>
            <a:r>
              <a:rPr lang="en-US" dirty="0"/>
              <a:t>Appendix A. How to Integrate with SAP</a:t>
            </a:r>
          </a:p>
        </p:txBody>
      </p:sp>
      <p:pic>
        <p:nvPicPr>
          <p:cNvPr id="6" name="Content Placeholder 3">
            <a:extLst>
              <a:ext uri="{FF2B5EF4-FFF2-40B4-BE49-F238E27FC236}">
                <a16:creationId xmlns:a16="http://schemas.microsoft.com/office/drawing/2014/main" id="{DD2E5810-CBDD-4F36-8A8C-F0A3AE0947A2}"/>
              </a:ext>
            </a:extLst>
          </p:cNvPr>
          <p:cNvPicPr>
            <a:picLocks noChangeAspect="1"/>
          </p:cNvPicPr>
          <p:nvPr/>
        </p:nvPicPr>
        <p:blipFill>
          <a:blip r:embed="rId2"/>
          <a:stretch>
            <a:fillRect/>
          </a:stretch>
        </p:blipFill>
        <p:spPr>
          <a:xfrm>
            <a:off x="1101207" y="923387"/>
            <a:ext cx="4126821" cy="4351338"/>
          </a:xfrm>
          <a:prstGeom prst="rect">
            <a:avLst/>
          </a:prstGeom>
        </p:spPr>
      </p:pic>
      <p:pic>
        <p:nvPicPr>
          <p:cNvPr id="7" name="Picture 6">
            <a:extLst>
              <a:ext uri="{FF2B5EF4-FFF2-40B4-BE49-F238E27FC236}">
                <a16:creationId xmlns:a16="http://schemas.microsoft.com/office/drawing/2014/main" id="{CB7911EB-6DE0-4EB1-B414-2AE6EED6627F}"/>
              </a:ext>
            </a:extLst>
          </p:cNvPr>
          <p:cNvPicPr>
            <a:picLocks noChangeAspect="1"/>
          </p:cNvPicPr>
          <p:nvPr/>
        </p:nvPicPr>
        <p:blipFill rotWithShape="1">
          <a:blip r:embed="rId3"/>
          <a:srcRect t="4024" b="11265"/>
          <a:stretch/>
        </p:blipFill>
        <p:spPr>
          <a:xfrm>
            <a:off x="5194867" y="1384663"/>
            <a:ext cx="6696075" cy="3558322"/>
          </a:xfrm>
          <a:prstGeom prst="rect">
            <a:avLst/>
          </a:prstGeom>
        </p:spPr>
      </p:pic>
    </p:spTree>
    <p:extLst>
      <p:ext uri="{BB962C8B-B14F-4D97-AF65-F5344CB8AC3E}">
        <p14:creationId xmlns:p14="http://schemas.microsoft.com/office/powerpoint/2010/main" val="3863253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4929D3-74A6-4EF4-8F70-F5D0031D5A0B}"/>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61A0ADAF-27AC-4C76-8D76-B8BC5D3A228B}"/>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71571988-38F2-46D6-940B-58738C7B4847}"/>
              </a:ext>
            </a:extLst>
          </p:cNvPr>
          <p:cNvSpPr>
            <a:spLocks noGrp="1"/>
          </p:cNvSpPr>
          <p:nvPr>
            <p:ph type="sldNum" sz="quarter" idx="12"/>
          </p:nvPr>
        </p:nvSpPr>
        <p:spPr/>
        <p:txBody>
          <a:bodyPr/>
          <a:lstStyle/>
          <a:p>
            <a:fld id="{3F10DB90-1E1A-4A52-92A3-0582B7DC5B1B}" type="slidenum">
              <a:rPr lang="en-US" smtClean="0"/>
              <a:t>47</a:t>
            </a:fld>
            <a:endParaRPr lang="en-US"/>
          </a:p>
        </p:txBody>
      </p:sp>
      <p:sp>
        <p:nvSpPr>
          <p:cNvPr id="5" name="Text Placeholder 4">
            <a:extLst>
              <a:ext uri="{FF2B5EF4-FFF2-40B4-BE49-F238E27FC236}">
                <a16:creationId xmlns:a16="http://schemas.microsoft.com/office/drawing/2014/main" id="{2192EF06-2C0E-4AA0-8B26-C317721F4FE6}"/>
              </a:ext>
            </a:extLst>
          </p:cNvPr>
          <p:cNvSpPr>
            <a:spLocks noGrp="1"/>
          </p:cNvSpPr>
          <p:nvPr>
            <p:ph type="body" sz="quarter" idx="13"/>
          </p:nvPr>
        </p:nvSpPr>
        <p:spPr/>
        <p:txBody>
          <a:bodyPr/>
          <a:lstStyle/>
          <a:p>
            <a:r>
              <a:rPr lang="en-US" dirty="0"/>
              <a:t>Appendix A. Customer Data Management Cloud</a:t>
            </a:r>
          </a:p>
        </p:txBody>
      </p:sp>
      <p:pic>
        <p:nvPicPr>
          <p:cNvPr id="6" name="Content Placeholder 3">
            <a:extLst>
              <a:ext uri="{FF2B5EF4-FFF2-40B4-BE49-F238E27FC236}">
                <a16:creationId xmlns:a16="http://schemas.microsoft.com/office/drawing/2014/main" id="{EB641A97-6B28-48BA-A6AC-DE25BB9A727E}"/>
              </a:ext>
            </a:extLst>
          </p:cNvPr>
          <p:cNvPicPr>
            <a:picLocks noChangeAspect="1"/>
          </p:cNvPicPr>
          <p:nvPr/>
        </p:nvPicPr>
        <p:blipFill>
          <a:blip r:embed="rId2"/>
          <a:stretch>
            <a:fillRect/>
          </a:stretch>
        </p:blipFill>
        <p:spPr>
          <a:xfrm>
            <a:off x="664396" y="1753636"/>
            <a:ext cx="4598504" cy="3423122"/>
          </a:xfrm>
          <a:prstGeom prst="rect">
            <a:avLst/>
          </a:prstGeom>
        </p:spPr>
      </p:pic>
      <p:sp>
        <p:nvSpPr>
          <p:cNvPr id="7" name="TextBox 6">
            <a:extLst>
              <a:ext uri="{FF2B5EF4-FFF2-40B4-BE49-F238E27FC236}">
                <a16:creationId xmlns:a16="http://schemas.microsoft.com/office/drawing/2014/main" id="{1454135F-F1B7-46C8-8568-60240AF86384}"/>
              </a:ext>
            </a:extLst>
          </p:cNvPr>
          <p:cNvSpPr txBox="1"/>
          <p:nvPr/>
        </p:nvSpPr>
        <p:spPr>
          <a:xfrm>
            <a:off x="5262900" y="1753636"/>
            <a:ext cx="6264704" cy="1231106"/>
          </a:xfrm>
          <a:prstGeom prst="rect">
            <a:avLst/>
          </a:prstGeom>
          <a:noFill/>
        </p:spPr>
        <p:txBody>
          <a:bodyPr wrap="square" rtlCol="0">
            <a:spAutoFit/>
          </a:bodyPr>
          <a:lstStyle/>
          <a:p>
            <a:r>
              <a:rPr lang="en-US" sz="1400" dirty="0"/>
              <a:t>CDM Cloud is a simple, quick and scalable solution that Cummins can use to consolidate account and contact data originating from multiple sources, standardize addresses, resolve duplicates, and ensure a best-version customer profile that the entire organization can trust</a:t>
            </a:r>
          </a:p>
          <a:p>
            <a:endParaRPr lang="en-US" dirty="0"/>
          </a:p>
        </p:txBody>
      </p:sp>
      <p:sp>
        <p:nvSpPr>
          <p:cNvPr id="8" name="TextBox 7">
            <a:extLst>
              <a:ext uri="{FF2B5EF4-FFF2-40B4-BE49-F238E27FC236}">
                <a16:creationId xmlns:a16="http://schemas.microsoft.com/office/drawing/2014/main" id="{4842E630-17FD-4031-AFE3-E45C79FE2BD0}"/>
              </a:ext>
            </a:extLst>
          </p:cNvPr>
          <p:cNvSpPr txBox="1"/>
          <p:nvPr/>
        </p:nvSpPr>
        <p:spPr>
          <a:xfrm>
            <a:off x="5262900" y="2705725"/>
            <a:ext cx="6264704" cy="3016210"/>
          </a:xfrm>
          <a:prstGeom prst="rect">
            <a:avLst/>
          </a:prstGeom>
          <a:noFill/>
        </p:spPr>
        <p:txBody>
          <a:bodyPr wrap="square" rtlCol="0">
            <a:spAutoFit/>
          </a:bodyPr>
          <a:lstStyle/>
          <a:p>
            <a:r>
              <a:rPr lang="en-US" dirty="0"/>
              <a:t>Important Points</a:t>
            </a:r>
          </a:p>
          <a:p>
            <a:pPr marL="285750" indent="-285750">
              <a:buFont typeface="Arial" panose="020B0604020202020204" pitchFamily="34" charset="0"/>
              <a:buChar char="•"/>
            </a:pPr>
            <a:r>
              <a:rPr lang="en-US" sz="1400" dirty="0"/>
              <a:t>CDM Cloud includes prebuilt source hierarchy and cross referencing components </a:t>
            </a:r>
            <a:r>
              <a:rPr lang="en-US" sz="1400" dirty="0" err="1"/>
              <a:t>fromMDM</a:t>
            </a:r>
            <a:endParaRPr lang="en-US" sz="1400" dirty="0"/>
          </a:p>
          <a:p>
            <a:pPr marL="285750" indent="-285750">
              <a:buFont typeface="Arial" panose="020B0604020202020204" pitchFamily="34" charset="0"/>
              <a:buChar char="•"/>
            </a:pPr>
            <a:r>
              <a:rPr lang="en-US" sz="1400" dirty="0"/>
              <a:t>These components are used to link and merge identified duplicates from multiple sources into one best-version record while maintaining the keys needed for source system collaboration</a:t>
            </a:r>
          </a:p>
          <a:p>
            <a:pPr marL="285750" indent="-285750">
              <a:buFont typeface="Arial" panose="020B0604020202020204" pitchFamily="34" charset="0"/>
              <a:buChar char="•"/>
            </a:pPr>
            <a:r>
              <a:rPr lang="en-US" sz="1400" dirty="0"/>
              <a:t>As a result all sales, marketing, service and data agents can work from one common application and consolidate and remediate account and contact data from various sources using the provided data administration views</a:t>
            </a:r>
          </a:p>
          <a:p>
            <a:pPr marL="285750" indent="-285750">
              <a:buFont typeface="Arial" panose="020B0604020202020204" pitchFamily="34" charset="0"/>
              <a:buChar char="•"/>
            </a:pPr>
            <a:r>
              <a:rPr lang="en-US" sz="1400" dirty="0"/>
              <a:t>Additionally they can import bulk data from internal or external data sources and can clean and dedupe in advance, enabling Oracle CDM Cloud to be the primary data management platform and source of truth.</a:t>
            </a:r>
          </a:p>
          <a:p>
            <a:pPr marL="285750" indent="-285750">
              <a:buFont typeface="Arial" panose="020B0604020202020204" pitchFamily="34" charset="0"/>
              <a:buChar char="•"/>
            </a:pPr>
            <a:r>
              <a:rPr lang="en-US" sz="1400" b="1" dirty="0"/>
              <a:t>Oracle CDM Cloud is a subscription-based service</a:t>
            </a:r>
          </a:p>
        </p:txBody>
      </p:sp>
    </p:spTree>
    <p:extLst>
      <p:ext uri="{BB962C8B-B14F-4D97-AF65-F5344CB8AC3E}">
        <p14:creationId xmlns:p14="http://schemas.microsoft.com/office/powerpoint/2010/main" val="136609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BDBFD-7644-4798-896E-D1B7D7C90B5C}"/>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9BCBDD4B-BA2E-4181-8430-B8E999478230}"/>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956803A1-EF36-492E-A362-301EED3BBD00}"/>
              </a:ext>
            </a:extLst>
          </p:cNvPr>
          <p:cNvSpPr>
            <a:spLocks noGrp="1"/>
          </p:cNvSpPr>
          <p:nvPr>
            <p:ph type="sldNum" sz="quarter" idx="12"/>
          </p:nvPr>
        </p:nvSpPr>
        <p:spPr/>
        <p:txBody>
          <a:bodyPr/>
          <a:lstStyle/>
          <a:p>
            <a:fld id="{3F10DB90-1E1A-4A52-92A3-0582B7DC5B1B}" type="slidenum">
              <a:rPr lang="en-US" smtClean="0"/>
              <a:t>48</a:t>
            </a:fld>
            <a:endParaRPr lang="en-US"/>
          </a:p>
        </p:txBody>
      </p:sp>
      <p:sp>
        <p:nvSpPr>
          <p:cNvPr id="5" name="Text Placeholder 4">
            <a:extLst>
              <a:ext uri="{FF2B5EF4-FFF2-40B4-BE49-F238E27FC236}">
                <a16:creationId xmlns:a16="http://schemas.microsoft.com/office/drawing/2014/main" id="{4F9CF85F-BF5B-4CDC-B802-238C1D37582B}"/>
              </a:ext>
            </a:extLst>
          </p:cNvPr>
          <p:cNvSpPr>
            <a:spLocks noGrp="1"/>
          </p:cNvSpPr>
          <p:nvPr>
            <p:ph type="body" sz="quarter" idx="13"/>
          </p:nvPr>
        </p:nvSpPr>
        <p:spPr/>
        <p:txBody>
          <a:bodyPr/>
          <a:lstStyle/>
          <a:p>
            <a:r>
              <a:rPr lang="en-US" dirty="0"/>
              <a:t>Appendix A. Why MDM needs Microservices</a:t>
            </a:r>
          </a:p>
        </p:txBody>
      </p:sp>
      <p:sp>
        <p:nvSpPr>
          <p:cNvPr id="6" name="Rectangle 5">
            <a:extLst>
              <a:ext uri="{FF2B5EF4-FFF2-40B4-BE49-F238E27FC236}">
                <a16:creationId xmlns:a16="http://schemas.microsoft.com/office/drawing/2014/main" id="{415490FA-D67C-4343-BA74-19C7223968DE}"/>
              </a:ext>
            </a:extLst>
          </p:cNvPr>
          <p:cNvSpPr/>
          <p:nvPr/>
        </p:nvSpPr>
        <p:spPr>
          <a:xfrm>
            <a:off x="718497" y="3310720"/>
            <a:ext cx="11104729" cy="2492990"/>
          </a:xfrm>
          <a:prstGeom prst="rect">
            <a:avLst/>
          </a:prstGeom>
        </p:spPr>
        <p:txBody>
          <a:bodyPr wrap="square">
            <a:spAutoFit/>
          </a:bodyPr>
          <a:lstStyle/>
          <a:p>
            <a:pPr marL="285750" indent="-285750">
              <a:buFont typeface="Arial" panose="020B0604020202020204" pitchFamily="34" charset="0"/>
              <a:buChar char="•"/>
            </a:pPr>
            <a:r>
              <a:rPr lang="en-US" dirty="0"/>
              <a:t>MDM is a single source of truth to serve as a “back office” for your data processes</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Does not always deliver that data to areas where it can support real-time business decisions and help you respond to customer needs. </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A microservices architecture allows you to decompose MDM’s monolithic processes and interfaces to create use-case-specific applications. </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MDM takes care of the data quality and consistency, while microservices delivers it to where it’s needed, when it’s needed, helping you leverage data as a strategic asset and create a competitive advantage.</a:t>
            </a:r>
          </a:p>
        </p:txBody>
      </p:sp>
      <p:pic>
        <p:nvPicPr>
          <p:cNvPr id="6146" name="Picture 2" descr="Image result for oracle mdm">
            <a:extLst>
              <a:ext uri="{FF2B5EF4-FFF2-40B4-BE49-F238E27FC236}">
                <a16:creationId xmlns:a16="http://schemas.microsoft.com/office/drawing/2014/main" id="{4AFB92CF-D0D6-4493-8924-6F637ED23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999" y="1297607"/>
            <a:ext cx="1697440" cy="1697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descr="Image result for microservice">
            <a:extLst>
              <a:ext uri="{FF2B5EF4-FFF2-40B4-BE49-F238E27FC236}">
                <a16:creationId xmlns:a16="http://schemas.microsoft.com/office/drawing/2014/main" id="{59098B54-5BDE-4CF5-9326-33E969BF8BE2}"/>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000134" y="1220431"/>
            <a:ext cx="1815484" cy="18341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147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0"/>
                    </a14:imgEffect>
                    <a14:imgEffect>
                      <a14:saturation sat="0"/>
                    </a14:imgEffect>
                    <a14:imgEffect>
                      <a14:brightnessContrast bright="-3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1CEF3-0F3B-4697-BA91-96DB405EA1B6}"/>
              </a:ext>
            </a:extLst>
          </p:cNvPr>
          <p:cNvSpPr>
            <a:spLocks noGrp="1"/>
          </p:cNvSpPr>
          <p:nvPr>
            <p:ph type="sldNum" sz="quarter" idx="12"/>
          </p:nvPr>
        </p:nvSpPr>
        <p:spPr/>
        <p:txBody>
          <a:bodyPr/>
          <a:lstStyle/>
          <a:p>
            <a:fld id="{3F10DB90-1E1A-4A52-92A3-0582B7DC5B1B}" type="slidenum">
              <a:rPr lang="en-US" smtClean="0"/>
              <a:t>49</a:t>
            </a:fld>
            <a:endParaRPr lang="en-US"/>
          </a:p>
        </p:txBody>
      </p:sp>
      <p:sp>
        <p:nvSpPr>
          <p:cNvPr id="5" name="Date Placeholder 4">
            <a:extLst>
              <a:ext uri="{FF2B5EF4-FFF2-40B4-BE49-F238E27FC236}">
                <a16:creationId xmlns:a16="http://schemas.microsoft.com/office/drawing/2014/main" id="{F77E24C3-CB11-4640-95B3-EA30069E8316}"/>
              </a:ext>
            </a:extLst>
          </p:cNvPr>
          <p:cNvSpPr>
            <a:spLocks noGrp="1"/>
          </p:cNvSpPr>
          <p:nvPr>
            <p:ph type="dt" sz="half" idx="10"/>
          </p:nvPr>
        </p:nvSpPr>
        <p:spPr/>
        <p:txBody>
          <a:bodyPr/>
          <a:lstStyle/>
          <a:p>
            <a:r>
              <a:rPr lang="en-US"/>
              <a:t>12/13/2018</a:t>
            </a:r>
          </a:p>
        </p:txBody>
      </p:sp>
      <p:sp>
        <p:nvSpPr>
          <p:cNvPr id="6" name="Footer Placeholder 5">
            <a:extLst>
              <a:ext uri="{FF2B5EF4-FFF2-40B4-BE49-F238E27FC236}">
                <a16:creationId xmlns:a16="http://schemas.microsoft.com/office/drawing/2014/main" id="{507615F5-946E-4D0A-8059-DA2530F925D7}"/>
              </a:ext>
            </a:extLst>
          </p:cNvPr>
          <p:cNvSpPr>
            <a:spLocks noGrp="1"/>
          </p:cNvSpPr>
          <p:nvPr>
            <p:ph type="ftr" sz="quarter" idx="11"/>
          </p:nvPr>
        </p:nvSpPr>
        <p:spPr/>
        <p:txBody>
          <a:bodyPr/>
          <a:lstStyle/>
          <a:p>
            <a:r>
              <a:rPr lang="en-US"/>
              <a:t>Digitizing Cummins</a:t>
            </a:r>
          </a:p>
        </p:txBody>
      </p:sp>
      <p:sp>
        <p:nvSpPr>
          <p:cNvPr id="9" name="Rectangle 8">
            <a:extLst>
              <a:ext uri="{FF2B5EF4-FFF2-40B4-BE49-F238E27FC236}">
                <a16:creationId xmlns:a16="http://schemas.microsoft.com/office/drawing/2014/main" id="{8403F2D3-DFCA-4AE3-8B11-8005390CAA02}"/>
              </a:ext>
            </a:extLst>
          </p:cNvPr>
          <p:cNvSpPr/>
          <p:nvPr/>
        </p:nvSpPr>
        <p:spPr>
          <a:xfrm>
            <a:off x="635000" y="781050"/>
            <a:ext cx="4972050" cy="4565650"/>
          </a:xfrm>
          <a:prstGeom prst="rect">
            <a:avLst/>
          </a:prstGeom>
          <a:solidFill>
            <a:srgbClr val="DB210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F8F1F9-C4FE-4162-AE60-E5BC2C9C1A4F}"/>
              </a:ext>
            </a:extLst>
          </p:cNvPr>
          <p:cNvSpPr txBox="1"/>
          <p:nvPr/>
        </p:nvSpPr>
        <p:spPr>
          <a:xfrm>
            <a:off x="682625" y="3958699"/>
            <a:ext cx="4876800" cy="1261884"/>
          </a:xfrm>
          <a:prstGeom prst="rect">
            <a:avLst/>
          </a:prstGeom>
          <a:noFill/>
        </p:spPr>
        <p:txBody>
          <a:bodyPr wrap="square" rtlCol="0">
            <a:spAutoFit/>
          </a:bodyPr>
          <a:lstStyle/>
          <a:p>
            <a:r>
              <a:rPr lang="en-US" sz="2800" dirty="0">
                <a:solidFill>
                  <a:schemeClr val="bg1"/>
                </a:solidFill>
              </a:rPr>
              <a:t>Appendix B.</a:t>
            </a:r>
          </a:p>
          <a:p>
            <a:r>
              <a:rPr lang="en-US" sz="4800" dirty="0">
                <a:solidFill>
                  <a:schemeClr val="bg1"/>
                </a:solidFill>
              </a:rPr>
              <a:t>Business Agility</a:t>
            </a:r>
          </a:p>
        </p:txBody>
      </p:sp>
    </p:spTree>
    <p:extLst>
      <p:ext uri="{BB962C8B-B14F-4D97-AF65-F5344CB8AC3E}">
        <p14:creationId xmlns:p14="http://schemas.microsoft.com/office/powerpoint/2010/main" val="163705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C1A0EA-7FB9-400F-A805-ED7C470BE01C}"/>
              </a:ext>
            </a:extLst>
          </p:cNvPr>
          <p:cNvSpPr>
            <a:spLocks noGrp="1"/>
          </p:cNvSpPr>
          <p:nvPr>
            <p:ph type="sldNum" sz="quarter" idx="12"/>
          </p:nvPr>
        </p:nvSpPr>
        <p:spPr/>
        <p:txBody>
          <a:bodyPr/>
          <a:lstStyle/>
          <a:p>
            <a:fld id="{3F10DB90-1E1A-4A52-92A3-0582B7DC5B1B}" type="slidenum">
              <a:rPr lang="en-US" smtClean="0"/>
              <a:t>5</a:t>
            </a:fld>
            <a:endParaRPr lang="en-US"/>
          </a:p>
        </p:txBody>
      </p:sp>
      <p:sp>
        <p:nvSpPr>
          <p:cNvPr id="3" name="Text Placeholder 2">
            <a:extLst>
              <a:ext uri="{FF2B5EF4-FFF2-40B4-BE49-F238E27FC236}">
                <a16:creationId xmlns:a16="http://schemas.microsoft.com/office/drawing/2014/main" id="{B86FA8F5-082F-4197-83FB-97D88B131669}"/>
              </a:ext>
            </a:extLst>
          </p:cNvPr>
          <p:cNvSpPr>
            <a:spLocks noGrp="1"/>
          </p:cNvSpPr>
          <p:nvPr>
            <p:ph type="body" sz="quarter" idx="13"/>
          </p:nvPr>
        </p:nvSpPr>
        <p:spPr/>
        <p:txBody>
          <a:bodyPr/>
          <a:lstStyle/>
          <a:p>
            <a:r>
              <a:rPr lang="en-US" dirty="0"/>
              <a:t>Key Assumptions</a:t>
            </a:r>
          </a:p>
        </p:txBody>
      </p:sp>
      <p:sp>
        <p:nvSpPr>
          <p:cNvPr id="4" name="Date Placeholder 3">
            <a:extLst>
              <a:ext uri="{FF2B5EF4-FFF2-40B4-BE49-F238E27FC236}">
                <a16:creationId xmlns:a16="http://schemas.microsoft.com/office/drawing/2014/main" id="{950D4AEC-EA21-4FB7-88FB-7DF5D1555282}"/>
              </a:ext>
            </a:extLst>
          </p:cNvPr>
          <p:cNvSpPr>
            <a:spLocks noGrp="1"/>
          </p:cNvSpPr>
          <p:nvPr>
            <p:ph type="dt" sz="half" idx="10"/>
          </p:nvPr>
        </p:nvSpPr>
        <p:spPr/>
        <p:txBody>
          <a:bodyPr/>
          <a:lstStyle/>
          <a:p>
            <a:r>
              <a:rPr lang="en-US"/>
              <a:t>12/13/2018</a:t>
            </a:r>
            <a:endParaRPr lang="en-US" dirty="0"/>
          </a:p>
        </p:txBody>
      </p:sp>
      <p:sp>
        <p:nvSpPr>
          <p:cNvPr id="5" name="Footer Placeholder 4">
            <a:extLst>
              <a:ext uri="{FF2B5EF4-FFF2-40B4-BE49-F238E27FC236}">
                <a16:creationId xmlns:a16="http://schemas.microsoft.com/office/drawing/2014/main" id="{3AEF020E-D556-4857-801C-8F07B41AB3BA}"/>
              </a:ext>
            </a:extLst>
          </p:cNvPr>
          <p:cNvSpPr>
            <a:spLocks noGrp="1"/>
          </p:cNvSpPr>
          <p:nvPr>
            <p:ph type="ftr" sz="quarter" idx="11"/>
          </p:nvPr>
        </p:nvSpPr>
        <p:spPr/>
        <p:txBody>
          <a:bodyPr/>
          <a:lstStyle/>
          <a:p>
            <a:r>
              <a:rPr lang="en-US"/>
              <a:t>Digitizing Cummins</a:t>
            </a:r>
            <a:endParaRPr lang="en-US" dirty="0"/>
          </a:p>
        </p:txBody>
      </p:sp>
      <p:sp>
        <p:nvSpPr>
          <p:cNvPr id="7" name="TextBox 6">
            <a:extLst>
              <a:ext uri="{FF2B5EF4-FFF2-40B4-BE49-F238E27FC236}">
                <a16:creationId xmlns:a16="http://schemas.microsoft.com/office/drawing/2014/main" id="{EECF5BE6-89A9-40FC-9DE0-9D4020498149}"/>
              </a:ext>
            </a:extLst>
          </p:cNvPr>
          <p:cNvSpPr txBox="1"/>
          <p:nvPr/>
        </p:nvSpPr>
        <p:spPr>
          <a:xfrm>
            <a:off x="681445" y="1061853"/>
            <a:ext cx="9565059" cy="369332"/>
          </a:xfrm>
          <a:prstGeom prst="rect">
            <a:avLst/>
          </a:prstGeom>
          <a:noFill/>
        </p:spPr>
        <p:txBody>
          <a:bodyPr wrap="square" rtlCol="0">
            <a:spAutoFit/>
          </a:bodyPr>
          <a:lstStyle/>
          <a:p>
            <a:r>
              <a:rPr lang="en-US" dirty="0"/>
              <a:t>While creating a digitization strategy for Cummins, we made the following assumptions</a:t>
            </a:r>
          </a:p>
        </p:txBody>
      </p:sp>
      <p:sp>
        <p:nvSpPr>
          <p:cNvPr id="8" name="TextBox 7">
            <a:extLst>
              <a:ext uri="{FF2B5EF4-FFF2-40B4-BE49-F238E27FC236}">
                <a16:creationId xmlns:a16="http://schemas.microsoft.com/office/drawing/2014/main" id="{D79799C0-03AF-4F39-BA38-C6BD81CCC1AB}"/>
              </a:ext>
            </a:extLst>
          </p:cNvPr>
          <p:cNvSpPr txBox="1"/>
          <p:nvPr/>
        </p:nvSpPr>
        <p:spPr>
          <a:xfrm>
            <a:off x="1305168" y="1651799"/>
            <a:ext cx="453243" cy="646331"/>
          </a:xfrm>
          <a:prstGeom prst="rect">
            <a:avLst/>
          </a:prstGeom>
          <a:noFill/>
        </p:spPr>
        <p:txBody>
          <a:bodyPr wrap="square" rtlCol="0">
            <a:spAutoFit/>
          </a:bodyPr>
          <a:lstStyle/>
          <a:p>
            <a:pPr algn="ctr"/>
            <a:r>
              <a:rPr lang="en-US" sz="3600" b="1" i="1" dirty="0">
                <a:solidFill>
                  <a:srgbClr val="DB210B"/>
                </a:solidFill>
              </a:rPr>
              <a:t>1</a:t>
            </a:r>
          </a:p>
        </p:txBody>
      </p:sp>
      <p:pic>
        <p:nvPicPr>
          <p:cNvPr id="2050" name="Picture 2" descr="https://static.thenounproject.com/png/365521-200.png">
            <a:extLst>
              <a:ext uri="{FF2B5EF4-FFF2-40B4-BE49-F238E27FC236}">
                <a16:creationId xmlns:a16="http://schemas.microsoft.com/office/drawing/2014/main" id="{BF427ABD-06E7-4737-BD86-72D5E41B9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040" y="2467186"/>
            <a:ext cx="969498" cy="9694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0E3F3BB-2978-41A7-BB55-6EDEF6DA0108}"/>
              </a:ext>
            </a:extLst>
          </p:cNvPr>
          <p:cNvSpPr txBox="1"/>
          <p:nvPr/>
        </p:nvSpPr>
        <p:spPr>
          <a:xfrm>
            <a:off x="536680" y="3770584"/>
            <a:ext cx="1990219" cy="1323439"/>
          </a:xfrm>
          <a:prstGeom prst="rect">
            <a:avLst/>
          </a:prstGeom>
          <a:noFill/>
        </p:spPr>
        <p:txBody>
          <a:bodyPr wrap="square" rtlCol="0">
            <a:spAutoFit/>
          </a:bodyPr>
          <a:lstStyle/>
          <a:p>
            <a:pPr algn="ctr"/>
            <a:r>
              <a:rPr lang="en-US" sz="1600" dirty="0"/>
              <a:t>Cummins encourages using </a:t>
            </a:r>
            <a:r>
              <a:rPr lang="en-US" sz="1600" b="1" dirty="0"/>
              <a:t>on-premise data centers </a:t>
            </a:r>
            <a:r>
              <a:rPr lang="en-US" sz="1600" dirty="0"/>
              <a:t>and will is looking for a hybrid cloud solution.</a:t>
            </a:r>
          </a:p>
        </p:txBody>
      </p:sp>
      <p:sp>
        <p:nvSpPr>
          <p:cNvPr id="20" name="Rectangle 19">
            <a:extLst>
              <a:ext uri="{FF2B5EF4-FFF2-40B4-BE49-F238E27FC236}">
                <a16:creationId xmlns:a16="http://schemas.microsoft.com/office/drawing/2014/main" id="{9224ACB3-4591-4D36-9199-3C6F5072E71B}"/>
              </a:ext>
            </a:extLst>
          </p:cNvPr>
          <p:cNvSpPr/>
          <p:nvPr/>
        </p:nvSpPr>
        <p:spPr>
          <a:xfrm>
            <a:off x="473736" y="1574800"/>
            <a:ext cx="2155732" cy="4009205"/>
          </a:xfrm>
          <a:prstGeom prst="rect">
            <a:avLst/>
          </a:prstGeom>
          <a:noFill/>
          <a:ln>
            <a:solidFill>
              <a:srgbClr val="48484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D4C60F4-5E41-4CF1-985B-8E2A9B5E973F}"/>
              </a:ext>
            </a:extLst>
          </p:cNvPr>
          <p:cNvSpPr txBox="1"/>
          <p:nvPr/>
        </p:nvSpPr>
        <p:spPr>
          <a:xfrm>
            <a:off x="3563356" y="1651799"/>
            <a:ext cx="453243" cy="646331"/>
          </a:xfrm>
          <a:prstGeom prst="rect">
            <a:avLst/>
          </a:prstGeom>
          <a:noFill/>
        </p:spPr>
        <p:txBody>
          <a:bodyPr wrap="square" rtlCol="0">
            <a:spAutoFit/>
          </a:bodyPr>
          <a:lstStyle/>
          <a:p>
            <a:pPr algn="ctr"/>
            <a:r>
              <a:rPr lang="en-US" sz="3600" b="1" i="1" dirty="0">
                <a:solidFill>
                  <a:srgbClr val="DB210B"/>
                </a:solidFill>
              </a:rPr>
              <a:t>2</a:t>
            </a:r>
          </a:p>
        </p:txBody>
      </p:sp>
      <p:pic>
        <p:nvPicPr>
          <p:cNvPr id="2052" name="Picture 4" descr="https://static.thenounproject.com/png/1396522-200.png">
            <a:extLst>
              <a:ext uri="{FF2B5EF4-FFF2-40B4-BE49-F238E27FC236}">
                <a16:creationId xmlns:a16="http://schemas.microsoft.com/office/drawing/2014/main" id="{1283899C-4E2B-48B9-824C-9F8F7CB1F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228" y="2334186"/>
            <a:ext cx="1235498" cy="12354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36BAE26-13FC-4CD6-B8B3-509921C059E1}"/>
              </a:ext>
            </a:extLst>
          </p:cNvPr>
          <p:cNvSpPr txBox="1"/>
          <p:nvPr/>
        </p:nvSpPr>
        <p:spPr>
          <a:xfrm>
            <a:off x="2844572" y="3770584"/>
            <a:ext cx="1890810" cy="1323439"/>
          </a:xfrm>
          <a:prstGeom prst="rect">
            <a:avLst/>
          </a:prstGeom>
          <a:noFill/>
        </p:spPr>
        <p:txBody>
          <a:bodyPr wrap="square" rtlCol="0">
            <a:spAutoFit/>
          </a:bodyPr>
          <a:lstStyle/>
          <a:p>
            <a:pPr algn="ctr"/>
            <a:r>
              <a:rPr lang="en-US" sz="1600" dirty="0"/>
              <a:t>Cummins is relatively </a:t>
            </a:r>
          </a:p>
          <a:p>
            <a:pPr algn="ctr"/>
            <a:r>
              <a:rPr lang="en-US" sz="1600" b="1" dirty="0"/>
              <a:t>risk-averse</a:t>
            </a:r>
            <a:r>
              <a:rPr lang="en-US" sz="1600" dirty="0"/>
              <a:t> and is expecting a robust risk mitigation plan</a:t>
            </a:r>
            <a:r>
              <a:rPr lang="en-US" sz="1600" b="1" dirty="0"/>
              <a:t>.</a:t>
            </a:r>
          </a:p>
        </p:txBody>
      </p:sp>
      <p:sp>
        <p:nvSpPr>
          <p:cNvPr id="28" name="Rectangle 27">
            <a:extLst>
              <a:ext uri="{FF2B5EF4-FFF2-40B4-BE49-F238E27FC236}">
                <a16:creationId xmlns:a16="http://schemas.microsoft.com/office/drawing/2014/main" id="{E2CB7E6F-ACDD-4510-92CC-EE3B1FFE790C}"/>
              </a:ext>
            </a:extLst>
          </p:cNvPr>
          <p:cNvSpPr/>
          <p:nvPr/>
        </p:nvSpPr>
        <p:spPr>
          <a:xfrm>
            <a:off x="2712111" y="1574800"/>
            <a:ext cx="2155732" cy="4009205"/>
          </a:xfrm>
          <a:prstGeom prst="rect">
            <a:avLst/>
          </a:prstGeom>
          <a:noFill/>
          <a:ln>
            <a:solidFill>
              <a:srgbClr val="48484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B4FB5A-B347-4231-86FE-DEFCC5D89428}"/>
              </a:ext>
            </a:extLst>
          </p:cNvPr>
          <p:cNvSpPr txBox="1"/>
          <p:nvPr/>
        </p:nvSpPr>
        <p:spPr>
          <a:xfrm>
            <a:off x="5801731" y="1651799"/>
            <a:ext cx="453243" cy="646331"/>
          </a:xfrm>
          <a:prstGeom prst="rect">
            <a:avLst/>
          </a:prstGeom>
          <a:noFill/>
        </p:spPr>
        <p:txBody>
          <a:bodyPr wrap="square" rtlCol="0">
            <a:spAutoFit/>
          </a:bodyPr>
          <a:lstStyle/>
          <a:p>
            <a:pPr algn="ctr"/>
            <a:r>
              <a:rPr lang="en-US" sz="3600" b="1" i="1" dirty="0">
                <a:solidFill>
                  <a:srgbClr val="DB210B"/>
                </a:solidFill>
              </a:rPr>
              <a:t>3</a:t>
            </a:r>
          </a:p>
        </p:txBody>
      </p:sp>
      <p:pic>
        <p:nvPicPr>
          <p:cNvPr id="2056" name="Picture 8" descr="https://static.thenounproject.com/png/1132388-200.png">
            <a:extLst>
              <a:ext uri="{FF2B5EF4-FFF2-40B4-BE49-F238E27FC236}">
                <a16:creationId xmlns:a16="http://schemas.microsoft.com/office/drawing/2014/main" id="{F92A8436-95B0-4E8D-B3A4-B3F626693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102" y="2475685"/>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44BFFD3-8B0F-4D5E-BB23-B48F3F1F7760}"/>
              </a:ext>
            </a:extLst>
          </p:cNvPr>
          <p:cNvSpPr txBox="1"/>
          <p:nvPr/>
        </p:nvSpPr>
        <p:spPr>
          <a:xfrm>
            <a:off x="5184491" y="3647473"/>
            <a:ext cx="1687722" cy="1569660"/>
          </a:xfrm>
          <a:prstGeom prst="rect">
            <a:avLst/>
          </a:prstGeom>
          <a:noFill/>
        </p:spPr>
        <p:txBody>
          <a:bodyPr wrap="square" rtlCol="0">
            <a:spAutoFit/>
          </a:bodyPr>
          <a:lstStyle/>
          <a:p>
            <a:pPr algn="ctr"/>
            <a:r>
              <a:rPr lang="en-US" sz="1600" dirty="0"/>
              <a:t>The previous employee training on Agile was largely </a:t>
            </a:r>
            <a:r>
              <a:rPr lang="en-US" sz="1600" b="1" dirty="0"/>
              <a:t>in-house</a:t>
            </a:r>
            <a:r>
              <a:rPr lang="en-US" sz="1600" dirty="0"/>
              <a:t> without outside trainers</a:t>
            </a:r>
          </a:p>
        </p:txBody>
      </p:sp>
      <p:sp>
        <p:nvSpPr>
          <p:cNvPr id="29" name="Rectangle 28">
            <a:extLst>
              <a:ext uri="{FF2B5EF4-FFF2-40B4-BE49-F238E27FC236}">
                <a16:creationId xmlns:a16="http://schemas.microsoft.com/office/drawing/2014/main" id="{351A768C-85A3-4AD6-B13C-60FE18439AE1}"/>
              </a:ext>
            </a:extLst>
          </p:cNvPr>
          <p:cNvSpPr/>
          <p:nvPr/>
        </p:nvSpPr>
        <p:spPr>
          <a:xfrm>
            <a:off x="4950486" y="1574800"/>
            <a:ext cx="2155732" cy="4009205"/>
          </a:xfrm>
          <a:prstGeom prst="rect">
            <a:avLst/>
          </a:prstGeom>
          <a:noFill/>
          <a:ln>
            <a:solidFill>
              <a:srgbClr val="48484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463F4BA-694C-4035-9213-A90A74E6C678}"/>
              </a:ext>
            </a:extLst>
          </p:cNvPr>
          <p:cNvSpPr txBox="1"/>
          <p:nvPr/>
        </p:nvSpPr>
        <p:spPr>
          <a:xfrm>
            <a:off x="8040106" y="1651799"/>
            <a:ext cx="453243" cy="646331"/>
          </a:xfrm>
          <a:prstGeom prst="rect">
            <a:avLst/>
          </a:prstGeom>
          <a:noFill/>
        </p:spPr>
        <p:txBody>
          <a:bodyPr wrap="square" rtlCol="0">
            <a:spAutoFit/>
          </a:bodyPr>
          <a:lstStyle/>
          <a:p>
            <a:pPr algn="ctr"/>
            <a:r>
              <a:rPr lang="en-US" sz="3600" b="1" i="1" dirty="0">
                <a:solidFill>
                  <a:srgbClr val="DB210B"/>
                </a:solidFill>
              </a:rPr>
              <a:t>4</a:t>
            </a:r>
          </a:p>
        </p:txBody>
      </p:sp>
      <p:pic>
        <p:nvPicPr>
          <p:cNvPr id="2058" name="Picture 10" descr="Image result for oracle line logo">
            <a:extLst>
              <a:ext uri="{FF2B5EF4-FFF2-40B4-BE49-F238E27FC236}">
                <a16:creationId xmlns:a16="http://schemas.microsoft.com/office/drawing/2014/main" id="{1D5B883A-F059-4790-B729-AB6FD336AFE0}"/>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555033" y="2240241"/>
            <a:ext cx="1423388" cy="14233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DC17757-33B5-4DE3-9B90-DC96F84AB6DA}"/>
              </a:ext>
            </a:extLst>
          </p:cNvPr>
          <p:cNvSpPr txBox="1"/>
          <p:nvPr/>
        </p:nvSpPr>
        <p:spPr>
          <a:xfrm>
            <a:off x="7422866" y="4016805"/>
            <a:ext cx="1687722" cy="830997"/>
          </a:xfrm>
          <a:prstGeom prst="rect">
            <a:avLst/>
          </a:prstGeom>
          <a:noFill/>
        </p:spPr>
        <p:txBody>
          <a:bodyPr wrap="square" rtlCol="0">
            <a:spAutoFit/>
          </a:bodyPr>
          <a:lstStyle/>
          <a:p>
            <a:pPr algn="ctr"/>
            <a:r>
              <a:rPr lang="en-US" sz="1600" dirty="0"/>
              <a:t>Cummins is primarily an </a:t>
            </a:r>
            <a:r>
              <a:rPr lang="en-US" sz="1600" b="1" dirty="0"/>
              <a:t>Oracle shop</a:t>
            </a:r>
          </a:p>
        </p:txBody>
      </p:sp>
      <p:sp>
        <p:nvSpPr>
          <p:cNvPr id="30" name="Rectangle 29">
            <a:extLst>
              <a:ext uri="{FF2B5EF4-FFF2-40B4-BE49-F238E27FC236}">
                <a16:creationId xmlns:a16="http://schemas.microsoft.com/office/drawing/2014/main" id="{4672AE18-5D08-4997-92C9-5F124D592723}"/>
              </a:ext>
            </a:extLst>
          </p:cNvPr>
          <p:cNvSpPr/>
          <p:nvPr/>
        </p:nvSpPr>
        <p:spPr>
          <a:xfrm>
            <a:off x="7188861" y="1574800"/>
            <a:ext cx="2155732" cy="4009205"/>
          </a:xfrm>
          <a:prstGeom prst="rect">
            <a:avLst/>
          </a:prstGeom>
          <a:noFill/>
          <a:ln>
            <a:solidFill>
              <a:srgbClr val="48484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9E9FFEF-9D12-45A6-A622-765D301FCB82}"/>
              </a:ext>
            </a:extLst>
          </p:cNvPr>
          <p:cNvSpPr txBox="1"/>
          <p:nvPr/>
        </p:nvSpPr>
        <p:spPr>
          <a:xfrm>
            <a:off x="10278481" y="1651799"/>
            <a:ext cx="453243" cy="646331"/>
          </a:xfrm>
          <a:prstGeom prst="rect">
            <a:avLst/>
          </a:prstGeom>
          <a:noFill/>
        </p:spPr>
        <p:txBody>
          <a:bodyPr wrap="square" rtlCol="0">
            <a:spAutoFit/>
          </a:bodyPr>
          <a:lstStyle/>
          <a:p>
            <a:pPr algn="ctr"/>
            <a:r>
              <a:rPr lang="en-US" sz="3600" b="1" i="1" dirty="0">
                <a:solidFill>
                  <a:srgbClr val="DB210B"/>
                </a:solidFill>
              </a:rPr>
              <a:t>5</a:t>
            </a:r>
          </a:p>
        </p:txBody>
      </p:sp>
      <p:pic>
        <p:nvPicPr>
          <p:cNvPr id="2060" name="Picture 12" descr="https://static.thenounproject.com/png/610476-200.png">
            <a:extLst>
              <a:ext uri="{FF2B5EF4-FFF2-40B4-BE49-F238E27FC236}">
                <a16:creationId xmlns:a16="http://schemas.microsoft.com/office/drawing/2014/main" id="{3AB2A806-7BE3-42C5-A707-085EC190A9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5919" y="2302752"/>
            <a:ext cx="1298367" cy="129836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28DC118-5727-47C8-99BB-E76E1D641237}"/>
              </a:ext>
            </a:extLst>
          </p:cNvPr>
          <p:cNvSpPr txBox="1"/>
          <p:nvPr/>
        </p:nvSpPr>
        <p:spPr>
          <a:xfrm>
            <a:off x="9687613" y="3893694"/>
            <a:ext cx="1634978" cy="1077218"/>
          </a:xfrm>
          <a:prstGeom prst="rect">
            <a:avLst/>
          </a:prstGeom>
          <a:noFill/>
        </p:spPr>
        <p:txBody>
          <a:bodyPr wrap="square" rtlCol="0">
            <a:spAutoFit/>
          </a:bodyPr>
          <a:lstStyle/>
          <a:p>
            <a:pPr algn="ctr"/>
            <a:r>
              <a:rPr lang="en-US" sz="1600" dirty="0"/>
              <a:t>Cummins’ is </a:t>
            </a:r>
            <a:r>
              <a:rPr lang="en-US" sz="1600" b="1" dirty="0"/>
              <a:t>flexible</a:t>
            </a:r>
            <a:r>
              <a:rPr lang="en-US" sz="1600" dirty="0"/>
              <a:t> on the implementation time and cost. </a:t>
            </a:r>
          </a:p>
        </p:txBody>
      </p:sp>
      <p:sp>
        <p:nvSpPr>
          <p:cNvPr id="31" name="Rectangle 30">
            <a:extLst>
              <a:ext uri="{FF2B5EF4-FFF2-40B4-BE49-F238E27FC236}">
                <a16:creationId xmlns:a16="http://schemas.microsoft.com/office/drawing/2014/main" id="{78387C98-F77B-46A3-A098-3481F5FA4823}"/>
              </a:ext>
            </a:extLst>
          </p:cNvPr>
          <p:cNvSpPr/>
          <p:nvPr/>
        </p:nvSpPr>
        <p:spPr>
          <a:xfrm>
            <a:off x="9427236" y="1574800"/>
            <a:ext cx="2155732" cy="4009205"/>
          </a:xfrm>
          <a:prstGeom prst="rect">
            <a:avLst/>
          </a:prstGeom>
          <a:noFill/>
          <a:ln>
            <a:solidFill>
              <a:srgbClr val="48484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C19CB0B-0735-41E8-B4A7-0FC934F46261}"/>
              </a:ext>
            </a:extLst>
          </p:cNvPr>
          <p:cNvSpPr/>
          <p:nvPr/>
        </p:nvSpPr>
        <p:spPr>
          <a:xfrm>
            <a:off x="1463040"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577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5303E6-AA00-443D-9D6C-E1F6D78E9A7E}"/>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379D2A3F-D374-49BB-A1A1-06849808A20F}"/>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434654A0-B47A-41FD-B19E-E7BC3B051807}"/>
              </a:ext>
            </a:extLst>
          </p:cNvPr>
          <p:cNvSpPr>
            <a:spLocks noGrp="1"/>
          </p:cNvSpPr>
          <p:nvPr>
            <p:ph type="sldNum" sz="quarter" idx="12"/>
          </p:nvPr>
        </p:nvSpPr>
        <p:spPr/>
        <p:txBody>
          <a:bodyPr/>
          <a:lstStyle/>
          <a:p>
            <a:fld id="{3F10DB90-1E1A-4A52-92A3-0582B7DC5B1B}" type="slidenum">
              <a:rPr lang="en-US" smtClean="0"/>
              <a:t>50</a:t>
            </a:fld>
            <a:endParaRPr lang="en-US"/>
          </a:p>
        </p:txBody>
      </p:sp>
      <p:sp>
        <p:nvSpPr>
          <p:cNvPr id="5" name="Text Placeholder 4">
            <a:extLst>
              <a:ext uri="{FF2B5EF4-FFF2-40B4-BE49-F238E27FC236}">
                <a16:creationId xmlns:a16="http://schemas.microsoft.com/office/drawing/2014/main" id="{0813B59E-2025-4F0B-AE25-848D9823714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C251309-C5CB-4066-B7D9-2B3E3D5AE6BC}"/>
              </a:ext>
            </a:extLst>
          </p:cNvPr>
          <p:cNvPicPr>
            <a:picLocks noChangeAspect="1"/>
          </p:cNvPicPr>
          <p:nvPr/>
        </p:nvPicPr>
        <p:blipFill>
          <a:blip r:embed="rId2"/>
          <a:stretch>
            <a:fillRect/>
          </a:stretch>
        </p:blipFill>
        <p:spPr>
          <a:xfrm>
            <a:off x="1434070" y="1443579"/>
            <a:ext cx="4825135" cy="2350479"/>
          </a:xfrm>
          <a:prstGeom prst="rect">
            <a:avLst/>
          </a:prstGeom>
        </p:spPr>
      </p:pic>
      <p:pic>
        <p:nvPicPr>
          <p:cNvPr id="7" name="Picture 6">
            <a:extLst>
              <a:ext uri="{FF2B5EF4-FFF2-40B4-BE49-F238E27FC236}">
                <a16:creationId xmlns:a16="http://schemas.microsoft.com/office/drawing/2014/main" id="{9C7BF3EB-238E-47BE-B8D6-DF259959B645}"/>
              </a:ext>
            </a:extLst>
          </p:cNvPr>
          <p:cNvPicPr>
            <a:picLocks noChangeAspect="1"/>
          </p:cNvPicPr>
          <p:nvPr/>
        </p:nvPicPr>
        <p:blipFill>
          <a:blip r:embed="rId3"/>
          <a:stretch>
            <a:fillRect/>
          </a:stretch>
        </p:blipFill>
        <p:spPr>
          <a:xfrm>
            <a:off x="609600" y="3842485"/>
            <a:ext cx="10744200" cy="1247775"/>
          </a:xfrm>
          <a:prstGeom prst="rect">
            <a:avLst/>
          </a:prstGeom>
        </p:spPr>
      </p:pic>
    </p:spTree>
    <p:extLst>
      <p:ext uri="{BB962C8B-B14F-4D97-AF65-F5344CB8AC3E}">
        <p14:creationId xmlns:p14="http://schemas.microsoft.com/office/powerpoint/2010/main" val="1820573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84BCAB-94EA-484F-9F97-60C5154D804D}"/>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9E9E96F5-CA07-4D27-A094-F5064A9B96DC}"/>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EB62BE42-D679-4519-B44B-7F51FA9497CE}"/>
              </a:ext>
            </a:extLst>
          </p:cNvPr>
          <p:cNvSpPr>
            <a:spLocks noGrp="1"/>
          </p:cNvSpPr>
          <p:nvPr>
            <p:ph type="sldNum" sz="quarter" idx="12"/>
          </p:nvPr>
        </p:nvSpPr>
        <p:spPr/>
        <p:txBody>
          <a:bodyPr/>
          <a:lstStyle/>
          <a:p>
            <a:fld id="{3F10DB90-1E1A-4A52-92A3-0582B7DC5B1B}" type="slidenum">
              <a:rPr lang="en-US" smtClean="0"/>
              <a:t>51</a:t>
            </a:fld>
            <a:endParaRPr lang="en-US"/>
          </a:p>
        </p:txBody>
      </p:sp>
      <p:sp>
        <p:nvSpPr>
          <p:cNvPr id="5" name="Text Placeholder 4">
            <a:extLst>
              <a:ext uri="{FF2B5EF4-FFF2-40B4-BE49-F238E27FC236}">
                <a16:creationId xmlns:a16="http://schemas.microsoft.com/office/drawing/2014/main" id="{E15D1B21-E4C3-42CB-B65A-D5B2164FBA4D}"/>
              </a:ext>
            </a:extLst>
          </p:cNvPr>
          <p:cNvSpPr>
            <a:spLocks noGrp="1"/>
          </p:cNvSpPr>
          <p:nvPr>
            <p:ph type="body" sz="quarter" idx="13"/>
          </p:nvPr>
        </p:nvSpPr>
        <p:spPr/>
        <p:txBody>
          <a:bodyPr/>
          <a:lstStyle/>
          <a:p>
            <a:endParaRPr lang="en-US"/>
          </a:p>
        </p:txBody>
      </p:sp>
      <p:pic>
        <p:nvPicPr>
          <p:cNvPr id="6" name="Content Placeholder 3">
            <a:extLst>
              <a:ext uri="{FF2B5EF4-FFF2-40B4-BE49-F238E27FC236}">
                <a16:creationId xmlns:a16="http://schemas.microsoft.com/office/drawing/2014/main" id="{018C4FAB-7941-4388-82E6-8695FFFFF47B}"/>
              </a:ext>
            </a:extLst>
          </p:cNvPr>
          <p:cNvPicPr>
            <a:picLocks noChangeAspect="1"/>
          </p:cNvPicPr>
          <p:nvPr/>
        </p:nvPicPr>
        <p:blipFill>
          <a:blip r:embed="rId2"/>
          <a:stretch>
            <a:fillRect/>
          </a:stretch>
        </p:blipFill>
        <p:spPr>
          <a:xfrm>
            <a:off x="6393602" y="2454503"/>
            <a:ext cx="4838189" cy="3269225"/>
          </a:xfrm>
          <a:prstGeom prst="rect">
            <a:avLst/>
          </a:prstGeom>
        </p:spPr>
      </p:pic>
      <p:sp>
        <p:nvSpPr>
          <p:cNvPr id="7" name="TextBox 6">
            <a:extLst>
              <a:ext uri="{FF2B5EF4-FFF2-40B4-BE49-F238E27FC236}">
                <a16:creationId xmlns:a16="http://schemas.microsoft.com/office/drawing/2014/main" id="{24207A46-07A1-4E00-8514-E22F057A7724}"/>
              </a:ext>
            </a:extLst>
          </p:cNvPr>
          <p:cNvSpPr txBox="1"/>
          <p:nvPr/>
        </p:nvSpPr>
        <p:spPr>
          <a:xfrm>
            <a:off x="838200" y="1948070"/>
            <a:ext cx="4608443" cy="4247317"/>
          </a:xfrm>
          <a:prstGeom prst="rect">
            <a:avLst/>
          </a:prstGeom>
          <a:noFill/>
        </p:spPr>
        <p:txBody>
          <a:bodyPr wrap="square" rtlCol="0">
            <a:spAutoFit/>
          </a:bodyPr>
          <a:lstStyle/>
          <a:p>
            <a:pPr marL="342900" indent="-342900">
              <a:buFont typeface="+mj-lt"/>
              <a:buAutoNum type="arabicPeriod"/>
            </a:pPr>
            <a:r>
              <a:rPr lang="en-US" dirty="0"/>
              <a:t>In microservices, services can operate and be deployed independently of other services, unlike SOA. </a:t>
            </a:r>
          </a:p>
          <a:p>
            <a:pPr marL="342900" indent="-342900">
              <a:buFont typeface="+mj-lt"/>
              <a:buAutoNum type="arabicPeriod"/>
            </a:pPr>
            <a:r>
              <a:rPr lang="en-US" dirty="0"/>
              <a:t>In SOA, ESB could become a single point of failure which impacts the entire application.</a:t>
            </a:r>
          </a:p>
          <a:p>
            <a:pPr marL="342900" indent="-342900">
              <a:buFont typeface="+mj-lt"/>
              <a:buAutoNum type="arabicPeriod"/>
            </a:pPr>
            <a:r>
              <a:rPr lang="en-US" dirty="0"/>
              <a:t>Last but not least, the main difference between SOA and microservices lies in the size and scope. Microservice has to be significantly smaller than what SOA tends to be and mainly is a small(</a:t>
            </a:r>
            <a:r>
              <a:rPr lang="en-US" dirty="0" err="1"/>
              <a:t>er</a:t>
            </a:r>
            <a:r>
              <a:rPr lang="en-US" dirty="0"/>
              <a:t>) independently deployable service. On the other hand, an SOA can be either a monolith or it can be comprised of multiple microservices.</a:t>
            </a:r>
          </a:p>
        </p:txBody>
      </p:sp>
    </p:spTree>
    <p:extLst>
      <p:ext uri="{BB962C8B-B14F-4D97-AF65-F5344CB8AC3E}">
        <p14:creationId xmlns:p14="http://schemas.microsoft.com/office/powerpoint/2010/main" val="3245393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AC785D-A959-4C8D-A7ED-81F7A3F4504D}"/>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421F4379-12A1-4D19-A5F4-7C2202F51FF5}"/>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3F1AB2B3-D85F-4FA4-AC7D-1FA8ED539FCD}"/>
              </a:ext>
            </a:extLst>
          </p:cNvPr>
          <p:cNvSpPr>
            <a:spLocks noGrp="1"/>
          </p:cNvSpPr>
          <p:nvPr>
            <p:ph type="sldNum" sz="quarter" idx="12"/>
          </p:nvPr>
        </p:nvSpPr>
        <p:spPr/>
        <p:txBody>
          <a:bodyPr/>
          <a:lstStyle/>
          <a:p>
            <a:fld id="{3F10DB90-1E1A-4A52-92A3-0582B7DC5B1B}" type="slidenum">
              <a:rPr lang="en-US" smtClean="0"/>
              <a:t>52</a:t>
            </a:fld>
            <a:endParaRPr lang="en-US"/>
          </a:p>
        </p:txBody>
      </p:sp>
      <p:sp>
        <p:nvSpPr>
          <p:cNvPr id="5" name="Text Placeholder 4">
            <a:extLst>
              <a:ext uri="{FF2B5EF4-FFF2-40B4-BE49-F238E27FC236}">
                <a16:creationId xmlns:a16="http://schemas.microsoft.com/office/drawing/2014/main" id="{874181F0-7D7F-492B-9CF7-42A4C689D417}"/>
              </a:ext>
            </a:extLst>
          </p:cNvPr>
          <p:cNvSpPr>
            <a:spLocks noGrp="1"/>
          </p:cNvSpPr>
          <p:nvPr>
            <p:ph type="body" sz="quarter" idx="13"/>
          </p:nvPr>
        </p:nvSpPr>
        <p:spPr/>
        <p:txBody>
          <a:bodyPr/>
          <a:lstStyle/>
          <a:p>
            <a:r>
              <a:rPr lang="en-US" dirty="0"/>
              <a:t>Industry Trend</a:t>
            </a:r>
          </a:p>
        </p:txBody>
      </p:sp>
      <p:pic>
        <p:nvPicPr>
          <p:cNvPr id="6" name="Picture 5">
            <a:extLst>
              <a:ext uri="{FF2B5EF4-FFF2-40B4-BE49-F238E27FC236}">
                <a16:creationId xmlns:a16="http://schemas.microsoft.com/office/drawing/2014/main" id="{AA68AE79-34E9-483D-8B04-B8DBAD6C18E5}"/>
              </a:ext>
            </a:extLst>
          </p:cNvPr>
          <p:cNvPicPr>
            <a:picLocks noChangeAspect="1"/>
          </p:cNvPicPr>
          <p:nvPr/>
        </p:nvPicPr>
        <p:blipFill rotWithShape="1">
          <a:blip r:embed="rId2"/>
          <a:srcRect t="7105"/>
          <a:stretch/>
        </p:blipFill>
        <p:spPr>
          <a:xfrm>
            <a:off x="2540633" y="1483941"/>
            <a:ext cx="7110733" cy="4212296"/>
          </a:xfrm>
          <a:prstGeom prst="rect">
            <a:avLst/>
          </a:prstGeom>
        </p:spPr>
      </p:pic>
    </p:spTree>
    <p:extLst>
      <p:ext uri="{BB962C8B-B14F-4D97-AF65-F5344CB8AC3E}">
        <p14:creationId xmlns:p14="http://schemas.microsoft.com/office/powerpoint/2010/main" val="4035172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0A7E2B-91E1-4121-859F-66142178C2DB}"/>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D6A695B4-1CCB-46C9-B143-E67EF3986467}"/>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65E99A3F-4684-44B7-898F-1F735D4644EE}"/>
              </a:ext>
            </a:extLst>
          </p:cNvPr>
          <p:cNvSpPr>
            <a:spLocks noGrp="1"/>
          </p:cNvSpPr>
          <p:nvPr>
            <p:ph type="sldNum" sz="quarter" idx="12"/>
          </p:nvPr>
        </p:nvSpPr>
        <p:spPr/>
        <p:txBody>
          <a:bodyPr/>
          <a:lstStyle/>
          <a:p>
            <a:fld id="{3F10DB90-1E1A-4A52-92A3-0582B7DC5B1B}" type="slidenum">
              <a:rPr lang="en-US" smtClean="0"/>
              <a:t>53</a:t>
            </a:fld>
            <a:endParaRPr lang="en-US"/>
          </a:p>
        </p:txBody>
      </p:sp>
      <p:sp>
        <p:nvSpPr>
          <p:cNvPr id="5" name="Text Placeholder 4">
            <a:extLst>
              <a:ext uri="{FF2B5EF4-FFF2-40B4-BE49-F238E27FC236}">
                <a16:creationId xmlns:a16="http://schemas.microsoft.com/office/drawing/2014/main" id="{94FB5ED1-32E5-41F1-8F58-A6ED500B4C88}"/>
              </a:ext>
            </a:extLst>
          </p:cNvPr>
          <p:cNvSpPr>
            <a:spLocks noGrp="1"/>
          </p:cNvSpPr>
          <p:nvPr>
            <p:ph type="body" sz="quarter" idx="13"/>
          </p:nvPr>
        </p:nvSpPr>
        <p:spPr/>
        <p:txBody>
          <a:bodyPr/>
          <a:lstStyle/>
          <a:p>
            <a:r>
              <a:rPr lang="en-US" dirty="0"/>
              <a:t>Timeline appendix</a:t>
            </a:r>
          </a:p>
        </p:txBody>
      </p:sp>
      <p:pic>
        <p:nvPicPr>
          <p:cNvPr id="6" name="Picture 5">
            <a:extLst>
              <a:ext uri="{FF2B5EF4-FFF2-40B4-BE49-F238E27FC236}">
                <a16:creationId xmlns:a16="http://schemas.microsoft.com/office/drawing/2014/main" id="{B4522E9F-DB94-4280-BEE2-799F728E0882}"/>
              </a:ext>
            </a:extLst>
          </p:cNvPr>
          <p:cNvPicPr>
            <a:picLocks noChangeAspect="1"/>
          </p:cNvPicPr>
          <p:nvPr/>
        </p:nvPicPr>
        <p:blipFill rotWithShape="1">
          <a:blip r:embed="rId2"/>
          <a:srcRect t="6495"/>
          <a:stretch/>
        </p:blipFill>
        <p:spPr>
          <a:xfrm>
            <a:off x="2913191" y="1463040"/>
            <a:ext cx="5892497" cy="4115986"/>
          </a:xfrm>
          <a:prstGeom prst="rect">
            <a:avLst/>
          </a:prstGeom>
        </p:spPr>
      </p:pic>
    </p:spTree>
    <p:extLst>
      <p:ext uri="{BB962C8B-B14F-4D97-AF65-F5344CB8AC3E}">
        <p14:creationId xmlns:p14="http://schemas.microsoft.com/office/powerpoint/2010/main" val="2270930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E751BC-3EF8-4F76-BC39-FE9E7BB6223B}"/>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32BB6803-2AFC-4F29-8C7E-78789CE5D899}"/>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3EA1E8FD-1D8B-420B-958E-AFE82F69BD78}"/>
              </a:ext>
            </a:extLst>
          </p:cNvPr>
          <p:cNvSpPr>
            <a:spLocks noGrp="1"/>
          </p:cNvSpPr>
          <p:nvPr>
            <p:ph type="sldNum" sz="quarter" idx="12"/>
          </p:nvPr>
        </p:nvSpPr>
        <p:spPr/>
        <p:txBody>
          <a:bodyPr/>
          <a:lstStyle/>
          <a:p>
            <a:fld id="{3F10DB90-1E1A-4A52-92A3-0582B7DC5B1B}" type="slidenum">
              <a:rPr lang="en-US" smtClean="0"/>
              <a:t>54</a:t>
            </a:fld>
            <a:endParaRPr lang="en-US"/>
          </a:p>
        </p:txBody>
      </p:sp>
      <p:sp>
        <p:nvSpPr>
          <p:cNvPr id="5" name="Text Placeholder 4">
            <a:extLst>
              <a:ext uri="{FF2B5EF4-FFF2-40B4-BE49-F238E27FC236}">
                <a16:creationId xmlns:a16="http://schemas.microsoft.com/office/drawing/2014/main" id="{7C532A42-12CD-486D-A87C-3E158C083BB9}"/>
              </a:ext>
            </a:extLst>
          </p:cNvPr>
          <p:cNvSpPr>
            <a:spLocks noGrp="1"/>
          </p:cNvSpPr>
          <p:nvPr>
            <p:ph type="body" sz="quarter" idx="13"/>
          </p:nvPr>
        </p:nvSpPr>
        <p:spPr/>
        <p:txBody>
          <a:bodyPr/>
          <a:lstStyle/>
          <a:p>
            <a:r>
              <a:rPr lang="en-US" dirty="0"/>
              <a:t>Timeline</a:t>
            </a:r>
          </a:p>
        </p:txBody>
      </p:sp>
      <p:pic>
        <p:nvPicPr>
          <p:cNvPr id="6" name="Picture 5">
            <a:extLst>
              <a:ext uri="{FF2B5EF4-FFF2-40B4-BE49-F238E27FC236}">
                <a16:creationId xmlns:a16="http://schemas.microsoft.com/office/drawing/2014/main" id="{FEECA82C-7FF2-4ABA-8FEC-4C8BED910854}"/>
              </a:ext>
            </a:extLst>
          </p:cNvPr>
          <p:cNvPicPr>
            <a:picLocks noChangeAspect="1"/>
          </p:cNvPicPr>
          <p:nvPr/>
        </p:nvPicPr>
        <p:blipFill>
          <a:blip r:embed="rId2"/>
          <a:stretch>
            <a:fillRect/>
          </a:stretch>
        </p:blipFill>
        <p:spPr>
          <a:xfrm>
            <a:off x="2638083" y="1086948"/>
            <a:ext cx="6915834" cy="4684105"/>
          </a:xfrm>
          <a:prstGeom prst="rect">
            <a:avLst/>
          </a:prstGeom>
        </p:spPr>
      </p:pic>
    </p:spTree>
    <p:extLst>
      <p:ext uri="{BB962C8B-B14F-4D97-AF65-F5344CB8AC3E}">
        <p14:creationId xmlns:p14="http://schemas.microsoft.com/office/powerpoint/2010/main" val="446708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BE680-C162-4743-97D4-742C345988BD}"/>
              </a:ext>
            </a:extLst>
          </p:cNvPr>
          <p:cNvSpPr>
            <a:spLocks noGrp="1"/>
          </p:cNvSpPr>
          <p:nvPr>
            <p:ph type="title"/>
          </p:nvPr>
        </p:nvSpPr>
        <p:spPr>
          <a:xfrm>
            <a:off x="708213" y="92552"/>
            <a:ext cx="10515600" cy="1325563"/>
          </a:xfrm>
        </p:spPr>
        <p:txBody>
          <a:bodyPr/>
          <a:lstStyle/>
          <a:p>
            <a:r>
              <a:rPr lang="en-US" dirty="0"/>
              <a:t>Managing Microservices on AWS</a:t>
            </a:r>
          </a:p>
        </p:txBody>
      </p:sp>
      <p:pic>
        <p:nvPicPr>
          <p:cNvPr id="3" name="Picture 2">
            <a:extLst>
              <a:ext uri="{FF2B5EF4-FFF2-40B4-BE49-F238E27FC236}">
                <a16:creationId xmlns:a16="http://schemas.microsoft.com/office/drawing/2014/main" id="{5353E3B5-6EF8-434F-9E64-9E97E3E94DE5}"/>
              </a:ext>
            </a:extLst>
          </p:cNvPr>
          <p:cNvPicPr>
            <a:picLocks noChangeAspect="1"/>
          </p:cNvPicPr>
          <p:nvPr/>
        </p:nvPicPr>
        <p:blipFill>
          <a:blip r:embed="rId2"/>
          <a:stretch>
            <a:fillRect/>
          </a:stretch>
        </p:blipFill>
        <p:spPr>
          <a:xfrm>
            <a:off x="0" y="1795846"/>
            <a:ext cx="12192000" cy="4969602"/>
          </a:xfrm>
          <a:prstGeom prst="rect">
            <a:avLst/>
          </a:prstGeom>
        </p:spPr>
      </p:pic>
      <p:pic>
        <p:nvPicPr>
          <p:cNvPr id="4" name="Picture 3">
            <a:extLst>
              <a:ext uri="{FF2B5EF4-FFF2-40B4-BE49-F238E27FC236}">
                <a16:creationId xmlns:a16="http://schemas.microsoft.com/office/drawing/2014/main" id="{1130A525-A6D4-4019-9744-4525B45CFEBE}"/>
              </a:ext>
            </a:extLst>
          </p:cNvPr>
          <p:cNvPicPr>
            <a:picLocks noChangeAspect="1"/>
          </p:cNvPicPr>
          <p:nvPr/>
        </p:nvPicPr>
        <p:blipFill>
          <a:blip r:embed="rId3"/>
          <a:stretch>
            <a:fillRect/>
          </a:stretch>
        </p:blipFill>
        <p:spPr>
          <a:xfrm>
            <a:off x="4690222" y="1334836"/>
            <a:ext cx="6793565" cy="1396878"/>
          </a:xfrm>
          <a:prstGeom prst="rect">
            <a:avLst/>
          </a:prstGeom>
        </p:spPr>
      </p:pic>
    </p:spTree>
    <p:extLst>
      <p:ext uri="{BB962C8B-B14F-4D97-AF65-F5344CB8AC3E}">
        <p14:creationId xmlns:p14="http://schemas.microsoft.com/office/powerpoint/2010/main" val="2737617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2A8B0-ADD1-4009-B1F7-5F25C6F3E981}"/>
              </a:ext>
            </a:extLst>
          </p:cNvPr>
          <p:cNvSpPr>
            <a:spLocks noGrp="1"/>
          </p:cNvSpPr>
          <p:nvPr>
            <p:ph type="title"/>
          </p:nvPr>
        </p:nvSpPr>
        <p:spPr/>
        <p:txBody>
          <a:bodyPr/>
          <a:lstStyle/>
          <a:p>
            <a:r>
              <a:rPr lang="en-US" dirty="0"/>
              <a:t>Managing DevOps on AWS</a:t>
            </a:r>
          </a:p>
        </p:txBody>
      </p:sp>
      <p:pic>
        <p:nvPicPr>
          <p:cNvPr id="3" name="Picture 2">
            <a:extLst>
              <a:ext uri="{FF2B5EF4-FFF2-40B4-BE49-F238E27FC236}">
                <a16:creationId xmlns:a16="http://schemas.microsoft.com/office/drawing/2014/main" id="{0E6D5A99-3E5A-4C92-9981-7B1FCA38913D}"/>
              </a:ext>
            </a:extLst>
          </p:cNvPr>
          <p:cNvPicPr>
            <a:picLocks noChangeAspect="1"/>
          </p:cNvPicPr>
          <p:nvPr/>
        </p:nvPicPr>
        <p:blipFill>
          <a:blip r:embed="rId2"/>
          <a:stretch>
            <a:fillRect/>
          </a:stretch>
        </p:blipFill>
        <p:spPr>
          <a:xfrm>
            <a:off x="1026459" y="1441316"/>
            <a:ext cx="10139082" cy="3074874"/>
          </a:xfrm>
          <a:prstGeom prst="rect">
            <a:avLst/>
          </a:prstGeom>
        </p:spPr>
      </p:pic>
      <p:pic>
        <p:nvPicPr>
          <p:cNvPr id="4" name="Picture 3">
            <a:extLst>
              <a:ext uri="{FF2B5EF4-FFF2-40B4-BE49-F238E27FC236}">
                <a16:creationId xmlns:a16="http://schemas.microsoft.com/office/drawing/2014/main" id="{FEAC80B4-157A-48D4-BEDE-C3448EFF6CF5}"/>
              </a:ext>
            </a:extLst>
          </p:cNvPr>
          <p:cNvPicPr>
            <a:picLocks noChangeAspect="1"/>
          </p:cNvPicPr>
          <p:nvPr/>
        </p:nvPicPr>
        <p:blipFill>
          <a:blip r:embed="rId3"/>
          <a:stretch>
            <a:fillRect/>
          </a:stretch>
        </p:blipFill>
        <p:spPr>
          <a:xfrm>
            <a:off x="1633677" y="4673407"/>
            <a:ext cx="9059116" cy="1819468"/>
          </a:xfrm>
          <a:prstGeom prst="rect">
            <a:avLst/>
          </a:prstGeom>
        </p:spPr>
      </p:pic>
    </p:spTree>
    <p:extLst>
      <p:ext uri="{BB962C8B-B14F-4D97-AF65-F5344CB8AC3E}">
        <p14:creationId xmlns:p14="http://schemas.microsoft.com/office/powerpoint/2010/main" val="1171621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BE680-C162-4743-97D4-742C345988BD}"/>
              </a:ext>
            </a:extLst>
          </p:cNvPr>
          <p:cNvSpPr>
            <a:spLocks noGrp="1"/>
          </p:cNvSpPr>
          <p:nvPr>
            <p:ph type="title"/>
          </p:nvPr>
        </p:nvSpPr>
        <p:spPr/>
        <p:txBody>
          <a:bodyPr/>
          <a:lstStyle/>
          <a:p>
            <a:r>
              <a:rPr lang="en-US" dirty="0"/>
              <a:t>DevOps Practices</a:t>
            </a:r>
          </a:p>
        </p:txBody>
      </p:sp>
      <p:pic>
        <p:nvPicPr>
          <p:cNvPr id="3" name="Picture 2">
            <a:extLst>
              <a:ext uri="{FF2B5EF4-FFF2-40B4-BE49-F238E27FC236}">
                <a16:creationId xmlns:a16="http://schemas.microsoft.com/office/drawing/2014/main" id="{C8A0EC5C-1D68-4D6A-B2E1-48FC188613E2}"/>
              </a:ext>
            </a:extLst>
          </p:cNvPr>
          <p:cNvPicPr>
            <a:picLocks noChangeAspect="1"/>
          </p:cNvPicPr>
          <p:nvPr/>
        </p:nvPicPr>
        <p:blipFill>
          <a:blip r:embed="rId2"/>
          <a:stretch>
            <a:fillRect/>
          </a:stretch>
        </p:blipFill>
        <p:spPr>
          <a:xfrm>
            <a:off x="0" y="1764128"/>
            <a:ext cx="12192000" cy="5093872"/>
          </a:xfrm>
          <a:prstGeom prst="rect">
            <a:avLst/>
          </a:prstGeom>
        </p:spPr>
      </p:pic>
    </p:spTree>
    <p:extLst>
      <p:ext uri="{BB962C8B-B14F-4D97-AF65-F5344CB8AC3E}">
        <p14:creationId xmlns:p14="http://schemas.microsoft.com/office/powerpoint/2010/main" val="3831282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D9D5-77B5-4719-8D94-CCA2201706DC}"/>
              </a:ext>
            </a:extLst>
          </p:cNvPr>
          <p:cNvSpPr>
            <a:spLocks noGrp="1"/>
          </p:cNvSpPr>
          <p:nvPr>
            <p:ph type="title"/>
          </p:nvPr>
        </p:nvSpPr>
        <p:spPr/>
        <p:txBody>
          <a:bodyPr/>
          <a:lstStyle/>
          <a:p>
            <a:r>
              <a:rPr lang="en-US" dirty="0"/>
              <a:t>Microservices Architecture - Microsoft</a:t>
            </a:r>
          </a:p>
        </p:txBody>
      </p:sp>
      <p:pic>
        <p:nvPicPr>
          <p:cNvPr id="1026" name="Picture 2" descr="https://i.groupme.com/1644x1045.png.8fd12688984943c6a469d41520b72d27.large">
            <a:extLst>
              <a:ext uri="{FF2B5EF4-FFF2-40B4-BE49-F238E27FC236}">
                <a16:creationId xmlns:a16="http://schemas.microsoft.com/office/drawing/2014/main" id="{CFD9E90C-90EC-4CD7-B6FA-DB6BABF0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25" t="32179"/>
          <a:stretch/>
        </p:blipFill>
        <p:spPr bwMode="auto">
          <a:xfrm>
            <a:off x="2299447" y="1901893"/>
            <a:ext cx="7593105" cy="4590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387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2F702-66B7-4A13-8A83-91B408E754E6}"/>
              </a:ext>
            </a:extLst>
          </p:cNvPr>
          <p:cNvSpPr>
            <a:spLocks noGrp="1"/>
          </p:cNvSpPr>
          <p:nvPr>
            <p:ph type="title"/>
          </p:nvPr>
        </p:nvSpPr>
        <p:spPr/>
        <p:txBody>
          <a:bodyPr/>
          <a:lstStyle/>
          <a:p>
            <a:r>
              <a:rPr lang="en-US" dirty="0"/>
              <a:t>Digital Transformation Requirements </a:t>
            </a:r>
          </a:p>
        </p:txBody>
      </p:sp>
      <p:pic>
        <p:nvPicPr>
          <p:cNvPr id="2050" name="Picture 2" descr="https://i.groupme.com/1483x838.png.a50b0c36486d459a81de9062ec71b503.large">
            <a:extLst>
              <a:ext uri="{FF2B5EF4-FFF2-40B4-BE49-F238E27FC236}">
                <a16:creationId xmlns:a16="http://schemas.microsoft.com/office/drawing/2014/main" id="{FEC263F4-E892-4958-88DA-86D7578C9C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18" b="13425"/>
          <a:stretch/>
        </p:blipFill>
        <p:spPr bwMode="auto">
          <a:xfrm>
            <a:off x="664362" y="1690689"/>
            <a:ext cx="10762718" cy="3831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39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D7E22-0387-4563-98D3-32919CBCB3DB}"/>
              </a:ext>
            </a:extLst>
          </p:cNvPr>
          <p:cNvSpPr>
            <a:spLocks noGrp="1"/>
          </p:cNvSpPr>
          <p:nvPr>
            <p:ph type="sldNum" sz="quarter" idx="12"/>
          </p:nvPr>
        </p:nvSpPr>
        <p:spPr/>
        <p:txBody>
          <a:bodyPr/>
          <a:lstStyle/>
          <a:p>
            <a:fld id="{3F10DB90-1E1A-4A52-92A3-0582B7DC5B1B}" type="slidenum">
              <a:rPr lang="en-US" smtClean="0"/>
              <a:t>6</a:t>
            </a:fld>
            <a:endParaRPr lang="en-US"/>
          </a:p>
        </p:txBody>
      </p:sp>
      <p:sp>
        <p:nvSpPr>
          <p:cNvPr id="3" name="Text Placeholder 2">
            <a:extLst>
              <a:ext uri="{FF2B5EF4-FFF2-40B4-BE49-F238E27FC236}">
                <a16:creationId xmlns:a16="http://schemas.microsoft.com/office/drawing/2014/main" id="{7C33D84E-6C60-4EB8-8029-A0011746AB03}"/>
              </a:ext>
            </a:extLst>
          </p:cNvPr>
          <p:cNvSpPr>
            <a:spLocks noGrp="1"/>
          </p:cNvSpPr>
          <p:nvPr>
            <p:ph type="body" sz="quarter" idx="13"/>
          </p:nvPr>
        </p:nvSpPr>
        <p:spPr>
          <a:xfrm>
            <a:off x="259729" y="292794"/>
            <a:ext cx="11885888" cy="671513"/>
          </a:xfrm>
        </p:spPr>
        <p:txBody>
          <a:bodyPr>
            <a:normAutofit fontScale="92500" lnSpcReduction="10000"/>
          </a:bodyPr>
          <a:lstStyle/>
          <a:p>
            <a:r>
              <a:rPr lang="en-US" sz="2400" dirty="0"/>
              <a:t>Oracle MDM hubs will</a:t>
            </a:r>
            <a:r>
              <a:rPr lang="ko-KR" altLang="en-US" sz="2400" dirty="0"/>
              <a:t> </a:t>
            </a:r>
            <a:r>
              <a:rPr lang="en-US" sz="2400" dirty="0"/>
              <a:t>provide the single source of truth for all business units, improve data quality, and reduce potential downtime  </a:t>
            </a:r>
          </a:p>
        </p:txBody>
      </p:sp>
      <p:sp>
        <p:nvSpPr>
          <p:cNvPr id="68" name="Date Placeholder 67">
            <a:extLst>
              <a:ext uri="{FF2B5EF4-FFF2-40B4-BE49-F238E27FC236}">
                <a16:creationId xmlns:a16="http://schemas.microsoft.com/office/drawing/2014/main" id="{B09268CB-7916-48A4-BCD7-E287B0A5DBA3}"/>
              </a:ext>
            </a:extLst>
          </p:cNvPr>
          <p:cNvSpPr>
            <a:spLocks noGrp="1"/>
          </p:cNvSpPr>
          <p:nvPr>
            <p:ph type="dt" sz="half" idx="10"/>
          </p:nvPr>
        </p:nvSpPr>
        <p:spPr/>
        <p:txBody>
          <a:bodyPr/>
          <a:lstStyle/>
          <a:p>
            <a:r>
              <a:rPr lang="en-US"/>
              <a:t>12/13/2018</a:t>
            </a:r>
            <a:endParaRPr lang="en-US" dirty="0"/>
          </a:p>
        </p:txBody>
      </p:sp>
      <p:sp>
        <p:nvSpPr>
          <p:cNvPr id="69" name="Footer Placeholder 68">
            <a:extLst>
              <a:ext uri="{FF2B5EF4-FFF2-40B4-BE49-F238E27FC236}">
                <a16:creationId xmlns:a16="http://schemas.microsoft.com/office/drawing/2014/main" id="{42917D32-757A-4B97-A6F0-2F39DB595960}"/>
              </a:ext>
            </a:extLst>
          </p:cNvPr>
          <p:cNvSpPr>
            <a:spLocks noGrp="1"/>
          </p:cNvSpPr>
          <p:nvPr>
            <p:ph type="ftr" sz="quarter" idx="11"/>
          </p:nvPr>
        </p:nvSpPr>
        <p:spPr>
          <a:xfrm>
            <a:off x="4038600" y="6412487"/>
            <a:ext cx="4114800" cy="365125"/>
          </a:xfrm>
        </p:spPr>
        <p:txBody>
          <a:bodyPr/>
          <a:lstStyle/>
          <a:p>
            <a:r>
              <a:rPr lang="en-US"/>
              <a:t>Digitizing Cummins</a:t>
            </a:r>
            <a:endParaRPr lang="en-US" dirty="0"/>
          </a:p>
        </p:txBody>
      </p:sp>
      <p:pic>
        <p:nvPicPr>
          <p:cNvPr id="2050" name="Picture 2" descr="https://encrypted-tbn0.gstatic.com/images?q=tbn:ANd9GcR3tyGEWi_ovMLKV16N8DTuq4l_MmtO_YEhBxTaR-MD7xzhIo_K">
            <a:extLst>
              <a:ext uri="{FF2B5EF4-FFF2-40B4-BE49-F238E27FC236}">
                <a16:creationId xmlns:a16="http://schemas.microsoft.com/office/drawing/2014/main" id="{A70D7149-2EFB-4C36-99C7-7ABF12DD9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734" y="3285693"/>
            <a:ext cx="2847400" cy="84521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D48DBEA-2FE8-47AE-9F1F-4D4D3EC3622F}"/>
              </a:ext>
            </a:extLst>
          </p:cNvPr>
          <p:cNvSpPr txBox="1"/>
          <p:nvPr/>
        </p:nvSpPr>
        <p:spPr>
          <a:xfrm>
            <a:off x="648472" y="1180877"/>
            <a:ext cx="4292917" cy="1031051"/>
          </a:xfrm>
          <a:prstGeom prst="rect">
            <a:avLst/>
          </a:prstGeom>
          <a:solidFill>
            <a:srgbClr val="484848">
              <a:alpha val="80000"/>
            </a:srgbClr>
          </a:solidFill>
        </p:spPr>
        <p:txBody>
          <a:bodyPr wrap="square" rtlCol="0">
            <a:spAutoFit/>
          </a:bodyPr>
          <a:lstStyle/>
          <a:p>
            <a:r>
              <a:rPr lang="en-US" sz="1600" dirty="0">
                <a:solidFill>
                  <a:schemeClr val="bg1"/>
                </a:solidFill>
              </a:rPr>
              <a:t>Current Database Management</a:t>
            </a:r>
          </a:p>
          <a:p>
            <a:pPr marL="285750" indent="-285750">
              <a:buFont typeface="Arial" panose="020B0604020202020204" pitchFamily="34" charset="0"/>
              <a:buChar char="•"/>
            </a:pPr>
            <a:r>
              <a:rPr lang="en-US" sz="1500" dirty="0">
                <a:solidFill>
                  <a:schemeClr val="bg1"/>
                </a:solidFill>
              </a:rPr>
              <a:t>Disparate systems across Cummins</a:t>
            </a:r>
          </a:p>
          <a:p>
            <a:pPr marL="285750" indent="-285750">
              <a:buFont typeface="Arial" panose="020B0604020202020204" pitchFamily="34" charset="0"/>
              <a:buChar char="•"/>
            </a:pPr>
            <a:r>
              <a:rPr lang="en-US" sz="1500" dirty="0">
                <a:solidFill>
                  <a:schemeClr val="bg1"/>
                </a:solidFill>
              </a:rPr>
              <a:t>Data has different meanings in different systems</a:t>
            </a:r>
          </a:p>
          <a:p>
            <a:pPr marL="285750" indent="-285750">
              <a:buFont typeface="Arial" panose="020B0604020202020204" pitchFamily="34" charset="0"/>
              <a:buChar char="•"/>
            </a:pPr>
            <a:r>
              <a:rPr lang="en-US" sz="1500" dirty="0">
                <a:solidFill>
                  <a:schemeClr val="bg1"/>
                </a:solidFill>
              </a:rPr>
              <a:t>An efficient MDM strategy is the need of the hour</a:t>
            </a:r>
          </a:p>
        </p:txBody>
      </p:sp>
      <p:sp>
        <p:nvSpPr>
          <p:cNvPr id="17" name="TextBox 16">
            <a:extLst>
              <a:ext uri="{FF2B5EF4-FFF2-40B4-BE49-F238E27FC236}">
                <a16:creationId xmlns:a16="http://schemas.microsoft.com/office/drawing/2014/main" id="{39CC77A7-8C33-4905-9A22-DFA4894B6E0B}"/>
              </a:ext>
            </a:extLst>
          </p:cNvPr>
          <p:cNvSpPr txBox="1"/>
          <p:nvPr/>
        </p:nvSpPr>
        <p:spPr>
          <a:xfrm>
            <a:off x="618729" y="2659085"/>
            <a:ext cx="4364941" cy="369332"/>
          </a:xfrm>
          <a:prstGeom prst="rect">
            <a:avLst/>
          </a:prstGeom>
          <a:solidFill>
            <a:srgbClr val="DB210B">
              <a:alpha val="80000"/>
            </a:srgbClr>
          </a:solidFill>
        </p:spPr>
        <p:txBody>
          <a:bodyPr wrap="square" rtlCol="0">
            <a:spAutoFit/>
          </a:bodyPr>
          <a:lstStyle/>
          <a:p>
            <a:pPr algn="ctr"/>
            <a:r>
              <a:rPr lang="en-US" dirty="0">
                <a:solidFill>
                  <a:schemeClr val="bg1"/>
                </a:solidFill>
              </a:rPr>
              <a:t>Master Data Management with Oracle</a:t>
            </a:r>
          </a:p>
        </p:txBody>
      </p:sp>
      <p:sp>
        <p:nvSpPr>
          <p:cNvPr id="19" name="TextBox 18">
            <a:extLst>
              <a:ext uri="{FF2B5EF4-FFF2-40B4-BE49-F238E27FC236}">
                <a16:creationId xmlns:a16="http://schemas.microsoft.com/office/drawing/2014/main" id="{A89C991A-82DE-4B54-A5FB-6DA32DEC250C}"/>
              </a:ext>
            </a:extLst>
          </p:cNvPr>
          <p:cNvSpPr txBox="1"/>
          <p:nvPr/>
        </p:nvSpPr>
        <p:spPr>
          <a:xfrm>
            <a:off x="403611" y="4162944"/>
            <a:ext cx="4811081"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Oracle MDM provides </a:t>
            </a:r>
            <a:r>
              <a:rPr lang="en-US" sz="1600" b="1" dirty="0">
                <a:solidFill>
                  <a:srgbClr val="DB210B"/>
                </a:solidFill>
              </a:rPr>
              <a:t>integration and centralization</a:t>
            </a:r>
            <a:r>
              <a:rPr lang="en-US" sz="1600" dirty="0"/>
              <a:t> in DBM</a:t>
            </a:r>
          </a:p>
          <a:p>
            <a:pPr marL="285750" indent="-285750">
              <a:buFont typeface="Arial" panose="020B0604020202020204" pitchFamily="34" charset="0"/>
              <a:buChar char="•"/>
            </a:pPr>
            <a:r>
              <a:rPr lang="en-US" sz="1600" dirty="0"/>
              <a:t>Oracle MDM will </a:t>
            </a:r>
            <a:r>
              <a:rPr lang="en-US" sz="1600" b="1" dirty="0">
                <a:solidFill>
                  <a:srgbClr val="DB210B"/>
                </a:solidFill>
              </a:rPr>
              <a:t>consolidate data of 5 business units</a:t>
            </a:r>
            <a:r>
              <a:rPr lang="en-US" sz="1600" dirty="0">
                <a:solidFill>
                  <a:srgbClr val="DB210B"/>
                </a:solidFill>
              </a:rPr>
              <a:t> </a:t>
            </a:r>
            <a:r>
              <a:rPr lang="en-US" sz="1600" dirty="0"/>
              <a:t>to provide a single source of truth</a:t>
            </a:r>
          </a:p>
          <a:p>
            <a:pPr marL="285750" indent="-285750">
              <a:buFont typeface="Arial" panose="020B0604020202020204" pitchFamily="34" charset="0"/>
              <a:buChar char="•"/>
            </a:pPr>
            <a:r>
              <a:rPr lang="en-US" sz="1600" dirty="0"/>
              <a:t>With Cummins being an Oracle shop, Oracle MDM will </a:t>
            </a:r>
            <a:r>
              <a:rPr lang="en-US" sz="1600" b="1" dirty="0">
                <a:solidFill>
                  <a:srgbClr val="DB210B"/>
                </a:solidFill>
              </a:rPr>
              <a:t>make the transitions easier</a:t>
            </a:r>
          </a:p>
        </p:txBody>
      </p:sp>
      <p:pic>
        <p:nvPicPr>
          <p:cNvPr id="2052" name="Picture 4" descr="https://static.thenounproject.com/png/2057336-200.png">
            <a:extLst>
              <a:ext uri="{FF2B5EF4-FFF2-40B4-BE49-F238E27FC236}">
                <a16:creationId xmlns:a16="http://schemas.microsoft.com/office/drawing/2014/main" id="{5848CFF5-BE4E-4988-B5CD-BDF756AB4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0375" y="2024850"/>
            <a:ext cx="965894" cy="96589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6302EBA7-C77B-4BDC-AB7E-BBFC5F54C374}"/>
              </a:ext>
            </a:extLst>
          </p:cNvPr>
          <p:cNvCxnSpPr/>
          <p:nvPr/>
        </p:nvCxnSpPr>
        <p:spPr>
          <a:xfrm>
            <a:off x="5297739" y="964307"/>
            <a:ext cx="0" cy="4869553"/>
          </a:xfrm>
          <a:prstGeom prst="line">
            <a:avLst/>
          </a:prstGeom>
          <a:ln w="22225">
            <a:solidFill>
              <a:srgbClr val="484848"/>
            </a:solidFill>
            <a:prstDash val="dash"/>
          </a:ln>
        </p:spPr>
        <p:style>
          <a:lnRef idx="1">
            <a:schemeClr val="accent1"/>
          </a:lnRef>
          <a:fillRef idx="0">
            <a:schemeClr val="accent1"/>
          </a:fillRef>
          <a:effectRef idx="0">
            <a:schemeClr val="accent1"/>
          </a:effectRef>
          <a:fontRef idx="minor">
            <a:schemeClr val="tx1"/>
          </a:fontRef>
        </p:style>
      </p:cxnSp>
      <p:pic>
        <p:nvPicPr>
          <p:cNvPr id="2056" name="Picture 8" descr="https://static.thenounproject.com/png/1235401-200.png">
            <a:extLst>
              <a:ext uri="{FF2B5EF4-FFF2-40B4-BE49-F238E27FC236}">
                <a16:creationId xmlns:a16="http://schemas.microsoft.com/office/drawing/2014/main" id="{158F0751-DAB3-483F-BD7F-7CD2412792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4007" y="2080739"/>
            <a:ext cx="854116" cy="85411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tatic.thenounproject.com/png/1123517-200.png">
            <a:extLst>
              <a:ext uri="{FF2B5EF4-FFF2-40B4-BE49-F238E27FC236}">
                <a16:creationId xmlns:a16="http://schemas.microsoft.com/office/drawing/2014/main" id="{FAB8D875-7B2F-492D-A0D9-94A7F72EA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1758" y="2024850"/>
            <a:ext cx="965894" cy="96589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static.thenounproject.com/png/770647-200.png">
            <a:extLst>
              <a:ext uri="{FF2B5EF4-FFF2-40B4-BE49-F238E27FC236}">
                <a16:creationId xmlns:a16="http://schemas.microsoft.com/office/drawing/2014/main" id="{3776CBB6-4229-4CD9-A5AE-89390C6C7D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6232" y="3260995"/>
            <a:ext cx="645955" cy="6459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https://static.thenounproject.com/png/770647-200.png">
            <a:extLst>
              <a:ext uri="{FF2B5EF4-FFF2-40B4-BE49-F238E27FC236}">
                <a16:creationId xmlns:a16="http://schemas.microsoft.com/office/drawing/2014/main" id="{B988269E-D76B-4DA2-9CA5-C01D665DFB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6298" y="3260995"/>
            <a:ext cx="645955" cy="64595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A20190B-AF53-410A-83CA-9A0C66866CF2}"/>
              </a:ext>
            </a:extLst>
          </p:cNvPr>
          <p:cNvSpPr txBox="1"/>
          <p:nvPr/>
        </p:nvSpPr>
        <p:spPr>
          <a:xfrm>
            <a:off x="5781014" y="1129336"/>
            <a:ext cx="5442386" cy="400110"/>
          </a:xfrm>
          <a:prstGeom prst="rect">
            <a:avLst/>
          </a:prstGeom>
          <a:noFill/>
        </p:spPr>
        <p:txBody>
          <a:bodyPr wrap="square" rtlCol="0">
            <a:spAutoFit/>
          </a:bodyPr>
          <a:lstStyle/>
          <a:p>
            <a:r>
              <a:rPr lang="en-US" sz="2000" b="1" dirty="0">
                <a:solidFill>
                  <a:srgbClr val="DB210B"/>
                </a:solidFill>
              </a:rPr>
              <a:t>Our MDM Strategy has three components.</a:t>
            </a:r>
          </a:p>
        </p:txBody>
      </p:sp>
      <p:sp>
        <p:nvSpPr>
          <p:cNvPr id="28" name="TextBox 27">
            <a:extLst>
              <a:ext uri="{FF2B5EF4-FFF2-40B4-BE49-F238E27FC236}">
                <a16:creationId xmlns:a16="http://schemas.microsoft.com/office/drawing/2014/main" id="{53AFBB26-2C0B-4E06-A54F-97541A804E49}"/>
              </a:ext>
            </a:extLst>
          </p:cNvPr>
          <p:cNvSpPr txBox="1"/>
          <p:nvPr/>
        </p:nvSpPr>
        <p:spPr>
          <a:xfrm>
            <a:off x="6047979" y="3383917"/>
            <a:ext cx="1110687" cy="400110"/>
          </a:xfrm>
          <a:prstGeom prst="rect">
            <a:avLst/>
          </a:prstGeom>
          <a:solidFill>
            <a:srgbClr val="484848">
              <a:alpha val="90000"/>
            </a:srgbClr>
          </a:solidFill>
        </p:spPr>
        <p:txBody>
          <a:bodyPr wrap="square" rtlCol="0">
            <a:spAutoFit/>
          </a:bodyPr>
          <a:lstStyle/>
          <a:p>
            <a:pPr algn="ctr"/>
            <a:r>
              <a:rPr lang="en-US" sz="2000" b="1" dirty="0">
                <a:solidFill>
                  <a:schemeClr val="bg1"/>
                </a:solidFill>
              </a:rPr>
              <a:t>Strategy</a:t>
            </a:r>
          </a:p>
        </p:txBody>
      </p:sp>
      <p:sp>
        <p:nvSpPr>
          <p:cNvPr id="29" name="TextBox 28">
            <a:extLst>
              <a:ext uri="{FF2B5EF4-FFF2-40B4-BE49-F238E27FC236}">
                <a16:creationId xmlns:a16="http://schemas.microsoft.com/office/drawing/2014/main" id="{678E704A-4100-4FFC-B3D6-3CA43FFB4659}"/>
              </a:ext>
            </a:extLst>
          </p:cNvPr>
          <p:cNvSpPr txBox="1"/>
          <p:nvPr/>
        </p:nvSpPr>
        <p:spPr>
          <a:xfrm>
            <a:off x="7841903" y="3383917"/>
            <a:ext cx="1478325" cy="400110"/>
          </a:xfrm>
          <a:prstGeom prst="rect">
            <a:avLst/>
          </a:prstGeom>
          <a:solidFill>
            <a:srgbClr val="484848">
              <a:alpha val="90000"/>
            </a:srgbClr>
          </a:solidFill>
        </p:spPr>
        <p:txBody>
          <a:bodyPr wrap="square" rtlCol="0">
            <a:spAutoFit/>
          </a:bodyPr>
          <a:lstStyle/>
          <a:p>
            <a:pPr algn="ctr"/>
            <a:r>
              <a:rPr lang="en-US" sz="2000" b="1" dirty="0">
                <a:solidFill>
                  <a:schemeClr val="bg1"/>
                </a:solidFill>
              </a:rPr>
              <a:t>Organization</a:t>
            </a:r>
          </a:p>
        </p:txBody>
      </p:sp>
      <p:sp>
        <p:nvSpPr>
          <p:cNvPr id="30" name="TextBox 29">
            <a:extLst>
              <a:ext uri="{FF2B5EF4-FFF2-40B4-BE49-F238E27FC236}">
                <a16:creationId xmlns:a16="http://schemas.microsoft.com/office/drawing/2014/main" id="{0A047A5D-8DB0-404F-87DA-97593CAC17FD}"/>
              </a:ext>
            </a:extLst>
          </p:cNvPr>
          <p:cNvSpPr txBox="1"/>
          <p:nvPr/>
        </p:nvSpPr>
        <p:spPr>
          <a:xfrm>
            <a:off x="10065543" y="3383917"/>
            <a:ext cx="1478325" cy="400110"/>
          </a:xfrm>
          <a:prstGeom prst="rect">
            <a:avLst/>
          </a:prstGeom>
          <a:solidFill>
            <a:srgbClr val="484848">
              <a:alpha val="90000"/>
            </a:srgbClr>
          </a:solidFill>
        </p:spPr>
        <p:txBody>
          <a:bodyPr wrap="square" rtlCol="0">
            <a:spAutoFit/>
          </a:bodyPr>
          <a:lstStyle/>
          <a:p>
            <a:pPr algn="ctr"/>
            <a:r>
              <a:rPr lang="en-US" sz="2000" b="1" dirty="0">
                <a:solidFill>
                  <a:schemeClr val="bg1"/>
                </a:solidFill>
              </a:rPr>
              <a:t>Architecture</a:t>
            </a:r>
          </a:p>
        </p:txBody>
      </p:sp>
      <p:sp>
        <p:nvSpPr>
          <p:cNvPr id="33" name="TextBox 32">
            <a:extLst>
              <a:ext uri="{FF2B5EF4-FFF2-40B4-BE49-F238E27FC236}">
                <a16:creationId xmlns:a16="http://schemas.microsoft.com/office/drawing/2014/main" id="{1673F00B-BF7E-4EFF-8081-A592A193D815}"/>
              </a:ext>
            </a:extLst>
          </p:cNvPr>
          <p:cNvSpPr txBox="1"/>
          <p:nvPr/>
        </p:nvSpPr>
        <p:spPr>
          <a:xfrm>
            <a:off x="9793560" y="4051287"/>
            <a:ext cx="2022290" cy="1323439"/>
          </a:xfrm>
          <a:prstGeom prst="rect">
            <a:avLst/>
          </a:prstGeom>
          <a:noFill/>
        </p:spPr>
        <p:txBody>
          <a:bodyPr wrap="square" rtlCol="0">
            <a:spAutoFit/>
          </a:bodyPr>
          <a:lstStyle/>
          <a:p>
            <a:pPr algn="ctr"/>
            <a:r>
              <a:rPr lang="en-US" sz="1600" dirty="0"/>
              <a:t>All business units sharing MDM supported by product hub, customer hub, and supplier hub</a:t>
            </a:r>
          </a:p>
        </p:txBody>
      </p:sp>
      <p:sp>
        <p:nvSpPr>
          <p:cNvPr id="24" name="Oval 23">
            <a:extLst>
              <a:ext uri="{FF2B5EF4-FFF2-40B4-BE49-F238E27FC236}">
                <a16:creationId xmlns:a16="http://schemas.microsoft.com/office/drawing/2014/main" id="{2A26CA6C-F397-4D2D-B154-CE0930F91538}"/>
              </a:ext>
            </a:extLst>
          </p:cNvPr>
          <p:cNvSpPr/>
          <p:nvPr/>
        </p:nvSpPr>
        <p:spPr>
          <a:xfrm>
            <a:off x="3158676"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static.thenounproject.com/png/1561799-200.png"/>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470388" y="2180861"/>
            <a:ext cx="509292" cy="50929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98776A1-1416-4968-9CD3-3AAA7C7FFEF8}"/>
              </a:ext>
            </a:extLst>
          </p:cNvPr>
          <p:cNvSpPr txBox="1"/>
          <p:nvPr/>
        </p:nvSpPr>
        <p:spPr>
          <a:xfrm>
            <a:off x="5557915" y="3867256"/>
            <a:ext cx="1800160" cy="1569660"/>
          </a:xfrm>
          <a:prstGeom prst="rect">
            <a:avLst/>
          </a:prstGeom>
          <a:noFill/>
        </p:spPr>
        <p:txBody>
          <a:bodyPr wrap="square" rtlCol="0">
            <a:spAutoFit/>
          </a:bodyPr>
          <a:lstStyle/>
          <a:p>
            <a:pPr algn="ctr"/>
            <a:r>
              <a:rPr lang="en-US" sz="1600" dirty="0"/>
              <a:t>Setting a clear vision and goals for master database and four steps towards successful deployment</a:t>
            </a:r>
          </a:p>
        </p:txBody>
      </p:sp>
      <p:sp>
        <p:nvSpPr>
          <p:cNvPr id="34" name="TextBox 33">
            <a:extLst>
              <a:ext uri="{FF2B5EF4-FFF2-40B4-BE49-F238E27FC236}">
                <a16:creationId xmlns:a16="http://schemas.microsoft.com/office/drawing/2014/main" id="{8FB18E8C-5A29-473E-A3F1-0C6A3C400BCA}"/>
              </a:ext>
            </a:extLst>
          </p:cNvPr>
          <p:cNvSpPr txBox="1"/>
          <p:nvPr/>
        </p:nvSpPr>
        <p:spPr>
          <a:xfrm>
            <a:off x="7618250" y="3937518"/>
            <a:ext cx="1800160" cy="1569660"/>
          </a:xfrm>
          <a:prstGeom prst="rect">
            <a:avLst/>
          </a:prstGeom>
          <a:noFill/>
        </p:spPr>
        <p:txBody>
          <a:bodyPr wrap="square" rtlCol="0">
            <a:spAutoFit/>
          </a:bodyPr>
          <a:lstStyle/>
          <a:p>
            <a:pPr algn="ctr"/>
            <a:r>
              <a:rPr lang="en-US" sz="1600" dirty="0"/>
              <a:t>Organization structure that supports data governance and defined roles to access data</a:t>
            </a:r>
          </a:p>
        </p:txBody>
      </p:sp>
    </p:spTree>
    <p:extLst>
      <p:ext uri="{BB962C8B-B14F-4D97-AF65-F5344CB8AC3E}">
        <p14:creationId xmlns:p14="http://schemas.microsoft.com/office/powerpoint/2010/main" val="13057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F38EA-A1B0-4D0E-B4D9-90F8461B482F}"/>
              </a:ext>
            </a:extLst>
          </p:cNvPr>
          <p:cNvSpPr>
            <a:spLocks noGrp="1"/>
          </p:cNvSpPr>
          <p:nvPr>
            <p:ph type="title"/>
          </p:nvPr>
        </p:nvSpPr>
        <p:spPr/>
        <p:txBody>
          <a:bodyPr/>
          <a:lstStyle/>
          <a:p>
            <a:r>
              <a:rPr lang="en-US" dirty="0"/>
              <a:t>Creating a digital business technology platform</a:t>
            </a:r>
          </a:p>
        </p:txBody>
      </p:sp>
      <p:pic>
        <p:nvPicPr>
          <p:cNvPr id="3" name="Picture 2">
            <a:extLst>
              <a:ext uri="{FF2B5EF4-FFF2-40B4-BE49-F238E27FC236}">
                <a16:creationId xmlns:a16="http://schemas.microsoft.com/office/drawing/2014/main" id="{4698DE2C-B50B-40B1-B6FF-D7DC64555C02}"/>
              </a:ext>
            </a:extLst>
          </p:cNvPr>
          <p:cNvPicPr>
            <a:picLocks noChangeAspect="1"/>
          </p:cNvPicPr>
          <p:nvPr/>
        </p:nvPicPr>
        <p:blipFill>
          <a:blip r:embed="rId2"/>
          <a:stretch>
            <a:fillRect/>
          </a:stretch>
        </p:blipFill>
        <p:spPr>
          <a:xfrm>
            <a:off x="209551" y="2597943"/>
            <a:ext cx="3547943" cy="2566987"/>
          </a:xfrm>
          <a:prstGeom prst="rect">
            <a:avLst/>
          </a:prstGeom>
        </p:spPr>
      </p:pic>
      <p:pic>
        <p:nvPicPr>
          <p:cNvPr id="4" name="Picture 3">
            <a:extLst>
              <a:ext uri="{FF2B5EF4-FFF2-40B4-BE49-F238E27FC236}">
                <a16:creationId xmlns:a16="http://schemas.microsoft.com/office/drawing/2014/main" id="{254E2C6F-6387-4B59-B5A6-9DADE8797848}"/>
              </a:ext>
            </a:extLst>
          </p:cNvPr>
          <p:cNvPicPr>
            <a:picLocks noChangeAspect="1"/>
          </p:cNvPicPr>
          <p:nvPr/>
        </p:nvPicPr>
        <p:blipFill>
          <a:blip r:embed="rId3"/>
          <a:stretch>
            <a:fillRect/>
          </a:stretch>
        </p:blipFill>
        <p:spPr>
          <a:xfrm>
            <a:off x="3757494" y="2453950"/>
            <a:ext cx="7672387" cy="2854971"/>
          </a:xfrm>
          <a:prstGeom prst="rect">
            <a:avLst/>
          </a:prstGeom>
        </p:spPr>
      </p:pic>
    </p:spTree>
    <p:extLst>
      <p:ext uri="{BB962C8B-B14F-4D97-AF65-F5344CB8AC3E}">
        <p14:creationId xmlns:p14="http://schemas.microsoft.com/office/powerpoint/2010/main" val="4157632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0"/>
                    </a14:imgEffect>
                    <a14:imgEffect>
                      <a14:saturation sat="0"/>
                    </a14:imgEffect>
                    <a14:imgEffect>
                      <a14:brightnessContrast bright="-3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1CEF3-0F3B-4697-BA91-96DB405EA1B6}"/>
              </a:ext>
            </a:extLst>
          </p:cNvPr>
          <p:cNvSpPr>
            <a:spLocks noGrp="1"/>
          </p:cNvSpPr>
          <p:nvPr>
            <p:ph type="sldNum" sz="quarter" idx="12"/>
          </p:nvPr>
        </p:nvSpPr>
        <p:spPr/>
        <p:txBody>
          <a:bodyPr/>
          <a:lstStyle/>
          <a:p>
            <a:fld id="{3F10DB90-1E1A-4A52-92A3-0582B7DC5B1B}" type="slidenum">
              <a:rPr lang="en-US" smtClean="0"/>
              <a:t>61</a:t>
            </a:fld>
            <a:endParaRPr lang="en-US"/>
          </a:p>
        </p:txBody>
      </p:sp>
      <p:sp>
        <p:nvSpPr>
          <p:cNvPr id="5" name="Date Placeholder 4">
            <a:extLst>
              <a:ext uri="{FF2B5EF4-FFF2-40B4-BE49-F238E27FC236}">
                <a16:creationId xmlns:a16="http://schemas.microsoft.com/office/drawing/2014/main" id="{F77E24C3-CB11-4640-95B3-EA30069E8316}"/>
              </a:ext>
            </a:extLst>
          </p:cNvPr>
          <p:cNvSpPr>
            <a:spLocks noGrp="1"/>
          </p:cNvSpPr>
          <p:nvPr>
            <p:ph type="dt" sz="half" idx="10"/>
          </p:nvPr>
        </p:nvSpPr>
        <p:spPr/>
        <p:txBody>
          <a:bodyPr/>
          <a:lstStyle/>
          <a:p>
            <a:r>
              <a:rPr lang="en-US"/>
              <a:t>12/13/2018</a:t>
            </a:r>
          </a:p>
        </p:txBody>
      </p:sp>
      <p:sp>
        <p:nvSpPr>
          <p:cNvPr id="6" name="Footer Placeholder 5">
            <a:extLst>
              <a:ext uri="{FF2B5EF4-FFF2-40B4-BE49-F238E27FC236}">
                <a16:creationId xmlns:a16="http://schemas.microsoft.com/office/drawing/2014/main" id="{507615F5-946E-4D0A-8059-DA2530F925D7}"/>
              </a:ext>
            </a:extLst>
          </p:cNvPr>
          <p:cNvSpPr>
            <a:spLocks noGrp="1"/>
          </p:cNvSpPr>
          <p:nvPr>
            <p:ph type="ftr" sz="quarter" idx="11"/>
          </p:nvPr>
        </p:nvSpPr>
        <p:spPr/>
        <p:txBody>
          <a:bodyPr/>
          <a:lstStyle/>
          <a:p>
            <a:r>
              <a:rPr lang="en-US"/>
              <a:t>Digitizing Cummins</a:t>
            </a:r>
          </a:p>
        </p:txBody>
      </p:sp>
      <p:sp>
        <p:nvSpPr>
          <p:cNvPr id="9" name="Rectangle 8">
            <a:extLst>
              <a:ext uri="{FF2B5EF4-FFF2-40B4-BE49-F238E27FC236}">
                <a16:creationId xmlns:a16="http://schemas.microsoft.com/office/drawing/2014/main" id="{8403F2D3-DFCA-4AE3-8B11-8005390CAA02}"/>
              </a:ext>
            </a:extLst>
          </p:cNvPr>
          <p:cNvSpPr/>
          <p:nvPr/>
        </p:nvSpPr>
        <p:spPr>
          <a:xfrm>
            <a:off x="635000" y="781050"/>
            <a:ext cx="4972050" cy="4565650"/>
          </a:xfrm>
          <a:prstGeom prst="rect">
            <a:avLst/>
          </a:prstGeom>
          <a:solidFill>
            <a:srgbClr val="DB210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F8F1F9-C4FE-4162-AE60-E5BC2C9C1A4F}"/>
              </a:ext>
            </a:extLst>
          </p:cNvPr>
          <p:cNvSpPr txBox="1"/>
          <p:nvPr/>
        </p:nvSpPr>
        <p:spPr>
          <a:xfrm>
            <a:off x="730250" y="3244850"/>
            <a:ext cx="4876800" cy="2000548"/>
          </a:xfrm>
          <a:prstGeom prst="rect">
            <a:avLst/>
          </a:prstGeom>
          <a:noFill/>
        </p:spPr>
        <p:txBody>
          <a:bodyPr wrap="square" rtlCol="0">
            <a:spAutoFit/>
          </a:bodyPr>
          <a:lstStyle/>
          <a:p>
            <a:r>
              <a:rPr lang="en-US" sz="2800" dirty="0">
                <a:solidFill>
                  <a:schemeClr val="bg1"/>
                </a:solidFill>
              </a:rPr>
              <a:t>Appendix</a:t>
            </a:r>
          </a:p>
          <a:p>
            <a:r>
              <a:rPr lang="en-US" sz="4800" dirty="0">
                <a:solidFill>
                  <a:schemeClr val="bg1"/>
                </a:solidFill>
              </a:rPr>
              <a:t>Digital Supply Network</a:t>
            </a:r>
          </a:p>
        </p:txBody>
      </p:sp>
    </p:spTree>
    <p:extLst>
      <p:ext uri="{BB962C8B-B14F-4D97-AF65-F5344CB8AC3E}">
        <p14:creationId xmlns:p14="http://schemas.microsoft.com/office/powerpoint/2010/main" val="3963857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62</a:t>
            </a:fld>
            <a:endParaRPr lang="en-US"/>
          </a:p>
        </p:txBody>
      </p:sp>
      <p:sp>
        <p:nvSpPr>
          <p:cNvPr id="5" name="Text Placeholder 4"/>
          <p:cNvSpPr>
            <a:spLocks noGrp="1"/>
          </p:cNvSpPr>
          <p:nvPr>
            <p:ph type="body" sz="quarter" idx="13"/>
          </p:nvPr>
        </p:nvSpPr>
        <p:spPr/>
        <p:txBody>
          <a:bodyPr/>
          <a:lstStyle/>
          <a:p>
            <a:r>
              <a:rPr lang="en-US" dirty="0"/>
              <a:t>Appendix C. Digital Supply Network Use Case 1: Rolls Royce </a:t>
            </a:r>
            <a:r>
              <a:rPr lang="en-US" dirty="0" err="1"/>
              <a:t>TotalCare</a:t>
            </a:r>
            <a:r>
              <a:rPr lang="en-US" dirty="0"/>
              <a:t> Program</a:t>
            </a:r>
          </a:p>
        </p:txBody>
      </p:sp>
    </p:spTree>
    <p:extLst>
      <p:ext uri="{BB962C8B-B14F-4D97-AF65-F5344CB8AC3E}">
        <p14:creationId xmlns:p14="http://schemas.microsoft.com/office/powerpoint/2010/main" val="2658331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63</a:t>
            </a:fld>
            <a:endParaRPr lang="en-US"/>
          </a:p>
        </p:txBody>
      </p:sp>
      <p:sp>
        <p:nvSpPr>
          <p:cNvPr id="5" name="Text Placeholder 4"/>
          <p:cNvSpPr>
            <a:spLocks noGrp="1"/>
          </p:cNvSpPr>
          <p:nvPr>
            <p:ph type="body" sz="quarter" idx="13"/>
          </p:nvPr>
        </p:nvSpPr>
        <p:spPr/>
        <p:txBody>
          <a:bodyPr/>
          <a:lstStyle/>
          <a:p>
            <a:r>
              <a:rPr lang="en-US" dirty="0"/>
              <a:t>Appendix C. Digital Supply Network Use Case 2- HP Instant Ink Program</a:t>
            </a:r>
          </a:p>
        </p:txBody>
      </p:sp>
      <p:sp>
        <p:nvSpPr>
          <p:cNvPr id="7" name="TextBox 6"/>
          <p:cNvSpPr txBox="1"/>
          <p:nvPr/>
        </p:nvSpPr>
        <p:spPr>
          <a:xfrm>
            <a:off x="6036816" y="1243478"/>
            <a:ext cx="5794651" cy="4247317"/>
          </a:xfrm>
          <a:prstGeom prst="rect">
            <a:avLst/>
          </a:prstGeom>
          <a:noFill/>
        </p:spPr>
        <p:txBody>
          <a:bodyPr wrap="square" rtlCol="0">
            <a:spAutoFit/>
          </a:bodyPr>
          <a:lstStyle/>
          <a:p>
            <a:pPr marL="285750" indent="-285750">
              <a:buFontTx/>
              <a:buChar char="-"/>
            </a:pPr>
            <a:r>
              <a:rPr lang="en-US" dirty="0"/>
              <a:t>HP Instant Ink is an ink cartridge replacement service. </a:t>
            </a:r>
          </a:p>
          <a:p>
            <a:pPr marL="285750" indent="-285750">
              <a:buFontTx/>
              <a:buChar char="-"/>
            </a:pPr>
            <a:r>
              <a:rPr lang="en-US" dirty="0"/>
              <a:t>The printer sends ink level information to HP, and when the printer runs low on ink, replacement ink cartridges are shipped to the customer. </a:t>
            </a:r>
          </a:p>
          <a:p>
            <a:pPr marL="285750" indent="-285750">
              <a:buFontTx/>
              <a:buChar char="-"/>
            </a:pPr>
            <a:r>
              <a:rPr lang="en-US" dirty="0"/>
              <a:t>The service leverages “Internet of Things” technology to monitor ink usage in order to “forecast, plan and automatically replenish replacement cartridges through a new supply chain fulfilment model</a:t>
            </a:r>
          </a:p>
          <a:p>
            <a:pPr marL="285750" indent="-285750">
              <a:buFontTx/>
              <a:buChar char="-"/>
            </a:pPr>
            <a:r>
              <a:rPr lang="en-US" dirty="0"/>
              <a:t> Customers pay a monthly fee and receive ink deliveries as soon as the printer communicates that it is running low. HP’s Instant Ink subscription offers customers the value of “never running out of ink”</a:t>
            </a:r>
          </a:p>
          <a:p>
            <a:pPr marL="285750" indent="-285750">
              <a:buFontTx/>
              <a:buChar char="-"/>
            </a:pPr>
            <a:r>
              <a:rPr lang="en-US" dirty="0"/>
              <a:t>The service enables HP to create customer “stickiness” and ensures the ink will be purchased through HP and not through competition.</a:t>
            </a:r>
          </a:p>
        </p:txBody>
      </p:sp>
      <p:pic>
        <p:nvPicPr>
          <p:cNvPr id="1026" name="Picture 2" descr="Image result for hp instant i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59" y="1573937"/>
            <a:ext cx="49339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173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12/13/2018</a:t>
            </a:r>
          </a:p>
        </p:txBody>
      </p:sp>
      <p:sp>
        <p:nvSpPr>
          <p:cNvPr id="3" name="Footer Placeholder 2"/>
          <p:cNvSpPr>
            <a:spLocks noGrp="1"/>
          </p:cNvSpPr>
          <p:nvPr>
            <p:ph type="ftr" sz="quarter" idx="11"/>
          </p:nvPr>
        </p:nvSpPr>
        <p:spPr/>
        <p:txBody>
          <a:bodyPr/>
          <a:lstStyle/>
          <a:p>
            <a:r>
              <a:rPr lang="en-US"/>
              <a:t>Digitizing Cummins</a:t>
            </a:r>
          </a:p>
        </p:txBody>
      </p:sp>
      <p:sp>
        <p:nvSpPr>
          <p:cNvPr id="4" name="Slide Number Placeholder 3"/>
          <p:cNvSpPr>
            <a:spLocks noGrp="1"/>
          </p:cNvSpPr>
          <p:nvPr>
            <p:ph type="sldNum" sz="quarter" idx="12"/>
          </p:nvPr>
        </p:nvSpPr>
        <p:spPr/>
        <p:txBody>
          <a:bodyPr/>
          <a:lstStyle/>
          <a:p>
            <a:fld id="{3F10DB90-1E1A-4A52-92A3-0582B7DC5B1B}" type="slidenum">
              <a:rPr lang="en-US" smtClean="0"/>
              <a:t>64</a:t>
            </a:fld>
            <a:endParaRPr lang="en-US"/>
          </a:p>
        </p:txBody>
      </p:sp>
      <p:sp>
        <p:nvSpPr>
          <p:cNvPr id="5" name="Text Placeholder 4"/>
          <p:cNvSpPr>
            <a:spLocks noGrp="1"/>
          </p:cNvSpPr>
          <p:nvPr>
            <p:ph type="body" sz="quarter" idx="13"/>
          </p:nvPr>
        </p:nvSpPr>
        <p:spPr/>
        <p:txBody>
          <a:bodyPr/>
          <a:lstStyle/>
          <a:p>
            <a:r>
              <a:rPr lang="en-US" dirty="0"/>
              <a:t>Appendix C. 5 Dimensions to consider for digital transformation of SC</a:t>
            </a:r>
          </a:p>
        </p:txBody>
      </p:sp>
      <p:pic>
        <p:nvPicPr>
          <p:cNvPr id="6" name="Picture 5"/>
          <p:cNvPicPr>
            <a:picLocks noChangeAspect="1"/>
          </p:cNvPicPr>
          <p:nvPr/>
        </p:nvPicPr>
        <p:blipFill>
          <a:blip r:embed="rId3"/>
          <a:stretch>
            <a:fillRect/>
          </a:stretch>
        </p:blipFill>
        <p:spPr>
          <a:xfrm>
            <a:off x="1751028" y="1119247"/>
            <a:ext cx="8822277" cy="4946837"/>
          </a:xfrm>
          <a:prstGeom prst="rect">
            <a:avLst/>
          </a:prstGeom>
        </p:spPr>
      </p:pic>
    </p:spTree>
    <p:extLst>
      <p:ext uri="{BB962C8B-B14F-4D97-AF65-F5344CB8AC3E}">
        <p14:creationId xmlns:p14="http://schemas.microsoft.com/office/powerpoint/2010/main" val="9510711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0"/>
                    </a14:imgEffect>
                    <a14:imgEffect>
                      <a14:saturation sat="0"/>
                    </a14:imgEffect>
                    <a14:imgEffect>
                      <a14:brightnessContrast bright="-3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1CEF3-0F3B-4697-BA91-96DB405EA1B6}"/>
              </a:ext>
            </a:extLst>
          </p:cNvPr>
          <p:cNvSpPr>
            <a:spLocks noGrp="1"/>
          </p:cNvSpPr>
          <p:nvPr>
            <p:ph type="sldNum" sz="quarter" idx="12"/>
          </p:nvPr>
        </p:nvSpPr>
        <p:spPr/>
        <p:txBody>
          <a:bodyPr/>
          <a:lstStyle/>
          <a:p>
            <a:fld id="{3F10DB90-1E1A-4A52-92A3-0582B7DC5B1B}" type="slidenum">
              <a:rPr lang="en-US" smtClean="0"/>
              <a:t>65</a:t>
            </a:fld>
            <a:endParaRPr lang="en-US"/>
          </a:p>
        </p:txBody>
      </p:sp>
      <p:sp>
        <p:nvSpPr>
          <p:cNvPr id="5" name="Date Placeholder 4">
            <a:extLst>
              <a:ext uri="{FF2B5EF4-FFF2-40B4-BE49-F238E27FC236}">
                <a16:creationId xmlns:a16="http://schemas.microsoft.com/office/drawing/2014/main" id="{F77E24C3-CB11-4640-95B3-EA30069E8316}"/>
              </a:ext>
            </a:extLst>
          </p:cNvPr>
          <p:cNvSpPr>
            <a:spLocks noGrp="1"/>
          </p:cNvSpPr>
          <p:nvPr>
            <p:ph type="dt" sz="half" idx="10"/>
          </p:nvPr>
        </p:nvSpPr>
        <p:spPr/>
        <p:txBody>
          <a:bodyPr/>
          <a:lstStyle/>
          <a:p>
            <a:r>
              <a:rPr lang="en-US"/>
              <a:t>12/13/2018</a:t>
            </a:r>
          </a:p>
        </p:txBody>
      </p:sp>
      <p:sp>
        <p:nvSpPr>
          <p:cNvPr id="6" name="Footer Placeholder 5">
            <a:extLst>
              <a:ext uri="{FF2B5EF4-FFF2-40B4-BE49-F238E27FC236}">
                <a16:creationId xmlns:a16="http://schemas.microsoft.com/office/drawing/2014/main" id="{507615F5-946E-4D0A-8059-DA2530F925D7}"/>
              </a:ext>
            </a:extLst>
          </p:cNvPr>
          <p:cNvSpPr>
            <a:spLocks noGrp="1"/>
          </p:cNvSpPr>
          <p:nvPr>
            <p:ph type="ftr" sz="quarter" idx="11"/>
          </p:nvPr>
        </p:nvSpPr>
        <p:spPr/>
        <p:txBody>
          <a:bodyPr/>
          <a:lstStyle/>
          <a:p>
            <a:r>
              <a:rPr lang="en-US"/>
              <a:t>Digitizing Cummins</a:t>
            </a:r>
          </a:p>
        </p:txBody>
      </p:sp>
      <p:sp>
        <p:nvSpPr>
          <p:cNvPr id="9" name="Rectangle 8">
            <a:extLst>
              <a:ext uri="{FF2B5EF4-FFF2-40B4-BE49-F238E27FC236}">
                <a16:creationId xmlns:a16="http://schemas.microsoft.com/office/drawing/2014/main" id="{8403F2D3-DFCA-4AE3-8B11-8005390CAA02}"/>
              </a:ext>
            </a:extLst>
          </p:cNvPr>
          <p:cNvSpPr/>
          <p:nvPr/>
        </p:nvSpPr>
        <p:spPr>
          <a:xfrm>
            <a:off x="635000" y="781050"/>
            <a:ext cx="4972050" cy="4565650"/>
          </a:xfrm>
          <a:prstGeom prst="rect">
            <a:avLst/>
          </a:prstGeom>
          <a:solidFill>
            <a:srgbClr val="DB210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F8F1F9-C4FE-4162-AE60-E5BC2C9C1A4F}"/>
              </a:ext>
            </a:extLst>
          </p:cNvPr>
          <p:cNvSpPr txBox="1"/>
          <p:nvPr/>
        </p:nvSpPr>
        <p:spPr>
          <a:xfrm>
            <a:off x="730250" y="3346152"/>
            <a:ext cx="4876800" cy="2000548"/>
          </a:xfrm>
          <a:prstGeom prst="rect">
            <a:avLst/>
          </a:prstGeom>
          <a:noFill/>
        </p:spPr>
        <p:txBody>
          <a:bodyPr wrap="square" rtlCol="0">
            <a:spAutoFit/>
          </a:bodyPr>
          <a:lstStyle/>
          <a:p>
            <a:r>
              <a:rPr lang="en-US" sz="2800" dirty="0">
                <a:solidFill>
                  <a:schemeClr val="bg1"/>
                </a:solidFill>
              </a:rPr>
              <a:t>Appendix</a:t>
            </a:r>
          </a:p>
          <a:p>
            <a:r>
              <a:rPr lang="en-US" sz="4800" dirty="0">
                <a:solidFill>
                  <a:schemeClr val="bg1"/>
                </a:solidFill>
              </a:rPr>
              <a:t>Change Management</a:t>
            </a:r>
          </a:p>
        </p:txBody>
      </p:sp>
    </p:spTree>
    <p:extLst>
      <p:ext uri="{BB962C8B-B14F-4D97-AF65-F5344CB8AC3E}">
        <p14:creationId xmlns:p14="http://schemas.microsoft.com/office/powerpoint/2010/main" val="67426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0"/>
                    </a14:imgEffect>
                    <a14:imgEffect>
                      <a14:saturation sat="0"/>
                    </a14:imgEffect>
                    <a14:imgEffect>
                      <a14:brightnessContrast bright="-3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1CEF3-0F3B-4697-BA91-96DB405EA1B6}"/>
              </a:ext>
            </a:extLst>
          </p:cNvPr>
          <p:cNvSpPr>
            <a:spLocks noGrp="1"/>
          </p:cNvSpPr>
          <p:nvPr>
            <p:ph type="sldNum" sz="quarter" idx="12"/>
          </p:nvPr>
        </p:nvSpPr>
        <p:spPr/>
        <p:txBody>
          <a:bodyPr/>
          <a:lstStyle/>
          <a:p>
            <a:fld id="{3F10DB90-1E1A-4A52-92A3-0582B7DC5B1B}" type="slidenum">
              <a:rPr lang="en-US" smtClean="0"/>
              <a:t>66</a:t>
            </a:fld>
            <a:endParaRPr lang="en-US"/>
          </a:p>
        </p:txBody>
      </p:sp>
      <p:sp>
        <p:nvSpPr>
          <p:cNvPr id="5" name="Date Placeholder 4">
            <a:extLst>
              <a:ext uri="{FF2B5EF4-FFF2-40B4-BE49-F238E27FC236}">
                <a16:creationId xmlns:a16="http://schemas.microsoft.com/office/drawing/2014/main" id="{F77E24C3-CB11-4640-95B3-EA30069E8316}"/>
              </a:ext>
            </a:extLst>
          </p:cNvPr>
          <p:cNvSpPr>
            <a:spLocks noGrp="1"/>
          </p:cNvSpPr>
          <p:nvPr>
            <p:ph type="dt" sz="half" idx="10"/>
          </p:nvPr>
        </p:nvSpPr>
        <p:spPr/>
        <p:txBody>
          <a:bodyPr/>
          <a:lstStyle/>
          <a:p>
            <a:r>
              <a:rPr lang="en-US"/>
              <a:t>12/13/2018</a:t>
            </a:r>
          </a:p>
        </p:txBody>
      </p:sp>
      <p:sp>
        <p:nvSpPr>
          <p:cNvPr id="6" name="Footer Placeholder 5">
            <a:extLst>
              <a:ext uri="{FF2B5EF4-FFF2-40B4-BE49-F238E27FC236}">
                <a16:creationId xmlns:a16="http://schemas.microsoft.com/office/drawing/2014/main" id="{507615F5-946E-4D0A-8059-DA2530F925D7}"/>
              </a:ext>
            </a:extLst>
          </p:cNvPr>
          <p:cNvSpPr>
            <a:spLocks noGrp="1"/>
          </p:cNvSpPr>
          <p:nvPr>
            <p:ph type="ftr" sz="quarter" idx="11"/>
          </p:nvPr>
        </p:nvSpPr>
        <p:spPr/>
        <p:txBody>
          <a:bodyPr/>
          <a:lstStyle/>
          <a:p>
            <a:r>
              <a:rPr lang="en-US"/>
              <a:t>Digitizing Cummins</a:t>
            </a:r>
          </a:p>
        </p:txBody>
      </p:sp>
      <p:sp>
        <p:nvSpPr>
          <p:cNvPr id="9" name="Rectangle 8">
            <a:extLst>
              <a:ext uri="{FF2B5EF4-FFF2-40B4-BE49-F238E27FC236}">
                <a16:creationId xmlns:a16="http://schemas.microsoft.com/office/drawing/2014/main" id="{8403F2D3-DFCA-4AE3-8B11-8005390CAA02}"/>
              </a:ext>
            </a:extLst>
          </p:cNvPr>
          <p:cNvSpPr/>
          <p:nvPr/>
        </p:nvSpPr>
        <p:spPr>
          <a:xfrm>
            <a:off x="635000" y="781050"/>
            <a:ext cx="4972050" cy="4565650"/>
          </a:xfrm>
          <a:prstGeom prst="rect">
            <a:avLst/>
          </a:prstGeom>
          <a:solidFill>
            <a:srgbClr val="DB210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F8F1F9-C4FE-4162-AE60-E5BC2C9C1A4F}"/>
              </a:ext>
            </a:extLst>
          </p:cNvPr>
          <p:cNvSpPr txBox="1"/>
          <p:nvPr/>
        </p:nvSpPr>
        <p:spPr>
          <a:xfrm>
            <a:off x="682625" y="3958699"/>
            <a:ext cx="4876800" cy="1261884"/>
          </a:xfrm>
          <a:prstGeom prst="rect">
            <a:avLst/>
          </a:prstGeom>
          <a:noFill/>
        </p:spPr>
        <p:txBody>
          <a:bodyPr wrap="square" rtlCol="0">
            <a:spAutoFit/>
          </a:bodyPr>
          <a:lstStyle/>
          <a:p>
            <a:r>
              <a:rPr lang="en-US" sz="2800" dirty="0">
                <a:solidFill>
                  <a:schemeClr val="bg1"/>
                </a:solidFill>
              </a:rPr>
              <a:t>Appendix</a:t>
            </a:r>
          </a:p>
          <a:p>
            <a:r>
              <a:rPr lang="en-US" sz="4800" dirty="0">
                <a:solidFill>
                  <a:schemeClr val="bg1"/>
                </a:solidFill>
              </a:rPr>
              <a:t>Financials</a:t>
            </a:r>
          </a:p>
        </p:txBody>
      </p:sp>
    </p:spTree>
    <p:extLst>
      <p:ext uri="{BB962C8B-B14F-4D97-AF65-F5344CB8AC3E}">
        <p14:creationId xmlns:p14="http://schemas.microsoft.com/office/powerpoint/2010/main" val="1176055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3649-4D54-491C-A642-5A7495435039}"/>
              </a:ext>
            </a:extLst>
          </p:cNvPr>
          <p:cNvSpPr>
            <a:spLocks noGrp="1"/>
          </p:cNvSpPr>
          <p:nvPr>
            <p:ph type="title"/>
          </p:nvPr>
        </p:nvSpPr>
        <p:spPr/>
        <p:txBody>
          <a:bodyPr/>
          <a:lstStyle/>
          <a:p>
            <a:r>
              <a:rPr lang="en-US" dirty="0"/>
              <a:t>Shift from traditional IT spending to cloud </a:t>
            </a:r>
          </a:p>
        </p:txBody>
      </p:sp>
      <p:pic>
        <p:nvPicPr>
          <p:cNvPr id="5122" name="Picture 2" descr="https://i.groupme.com/1582x890.png.5be5b1c660694631963a0ee78d26fe19.large">
            <a:extLst>
              <a:ext uri="{FF2B5EF4-FFF2-40B4-BE49-F238E27FC236}">
                <a16:creationId xmlns:a16="http://schemas.microsoft.com/office/drawing/2014/main" id="{CC368A18-77CC-4716-9769-7A676AD35A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375"/>
          <a:stretch/>
        </p:blipFill>
        <p:spPr bwMode="auto">
          <a:xfrm>
            <a:off x="1524000" y="2008094"/>
            <a:ext cx="9144000" cy="399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742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833B0-B4DE-407C-A0FC-824C12FC98FD}"/>
              </a:ext>
            </a:extLst>
          </p:cNvPr>
          <p:cNvSpPr>
            <a:spLocks noGrp="1"/>
          </p:cNvSpPr>
          <p:nvPr>
            <p:ph type="title"/>
          </p:nvPr>
        </p:nvSpPr>
        <p:spPr/>
        <p:txBody>
          <a:bodyPr/>
          <a:lstStyle/>
          <a:p>
            <a:r>
              <a:rPr lang="en-US" dirty="0"/>
              <a:t>Run – Grow – Transform Model</a:t>
            </a:r>
          </a:p>
        </p:txBody>
      </p:sp>
      <p:grpSp>
        <p:nvGrpSpPr>
          <p:cNvPr id="7" name="Group 6">
            <a:extLst>
              <a:ext uri="{FF2B5EF4-FFF2-40B4-BE49-F238E27FC236}">
                <a16:creationId xmlns:a16="http://schemas.microsoft.com/office/drawing/2014/main" id="{2CB1155B-FEAF-4197-B17A-5DBF1AC98E8B}"/>
              </a:ext>
            </a:extLst>
          </p:cNvPr>
          <p:cNvGrpSpPr/>
          <p:nvPr/>
        </p:nvGrpSpPr>
        <p:grpSpPr>
          <a:xfrm>
            <a:off x="2613200" y="2019301"/>
            <a:ext cx="6965599" cy="3476624"/>
            <a:chOff x="2613200" y="1690688"/>
            <a:chExt cx="6965599" cy="3476624"/>
          </a:xfrm>
        </p:grpSpPr>
        <p:pic>
          <p:nvPicPr>
            <p:cNvPr id="5" name="Picture 4">
              <a:extLst>
                <a:ext uri="{FF2B5EF4-FFF2-40B4-BE49-F238E27FC236}">
                  <a16:creationId xmlns:a16="http://schemas.microsoft.com/office/drawing/2014/main" id="{D6259497-0DB1-4BE8-967D-1600CA511D06}"/>
                </a:ext>
              </a:extLst>
            </p:cNvPr>
            <p:cNvPicPr>
              <a:picLocks noChangeAspect="1"/>
            </p:cNvPicPr>
            <p:nvPr/>
          </p:nvPicPr>
          <p:blipFill>
            <a:blip r:embed="rId2"/>
            <a:stretch>
              <a:fillRect/>
            </a:stretch>
          </p:blipFill>
          <p:spPr>
            <a:xfrm>
              <a:off x="2931847" y="1690688"/>
              <a:ext cx="6328306" cy="2533903"/>
            </a:xfrm>
            <a:prstGeom prst="rect">
              <a:avLst/>
            </a:prstGeom>
          </p:spPr>
        </p:pic>
        <p:pic>
          <p:nvPicPr>
            <p:cNvPr id="6" name="Picture 5">
              <a:extLst>
                <a:ext uri="{FF2B5EF4-FFF2-40B4-BE49-F238E27FC236}">
                  <a16:creationId xmlns:a16="http://schemas.microsoft.com/office/drawing/2014/main" id="{F1DB8025-5C1E-4A5F-B8AC-35B06F8DE91A}"/>
                </a:ext>
              </a:extLst>
            </p:cNvPr>
            <p:cNvPicPr>
              <a:picLocks noChangeAspect="1"/>
            </p:cNvPicPr>
            <p:nvPr/>
          </p:nvPicPr>
          <p:blipFill>
            <a:blip r:embed="rId3"/>
            <a:stretch>
              <a:fillRect/>
            </a:stretch>
          </p:blipFill>
          <p:spPr>
            <a:xfrm>
              <a:off x="2613200" y="4367845"/>
              <a:ext cx="6965599" cy="799467"/>
            </a:xfrm>
            <a:prstGeom prst="rect">
              <a:avLst/>
            </a:prstGeom>
          </p:spPr>
        </p:pic>
      </p:grpSp>
    </p:spTree>
    <p:extLst>
      <p:ext uri="{BB962C8B-B14F-4D97-AF65-F5344CB8AC3E}">
        <p14:creationId xmlns:p14="http://schemas.microsoft.com/office/powerpoint/2010/main" val="3937907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DAE8-B99F-4670-9641-21632FAE4CA1}"/>
              </a:ext>
            </a:extLst>
          </p:cNvPr>
          <p:cNvSpPr>
            <a:spLocks noGrp="1"/>
          </p:cNvSpPr>
          <p:nvPr>
            <p:ph type="title"/>
          </p:nvPr>
        </p:nvSpPr>
        <p:spPr/>
        <p:txBody>
          <a:bodyPr/>
          <a:lstStyle/>
          <a:p>
            <a:r>
              <a:rPr lang="en-US" dirty="0"/>
              <a:t>Run Assumptions</a:t>
            </a:r>
          </a:p>
        </p:txBody>
      </p:sp>
      <p:pic>
        <p:nvPicPr>
          <p:cNvPr id="3" name="Picture 2">
            <a:extLst>
              <a:ext uri="{FF2B5EF4-FFF2-40B4-BE49-F238E27FC236}">
                <a16:creationId xmlns:a16="http://schemas.microsoft.com/office/drawing/2014/main" id="{22D24644-5A36-4AA5-8A90-4114BE282A23}"/>
              </a:ext>
            </a:extLst>
          </p:cNvPr>
          <p:cNvPicPr>
            <a:picLocks noChangeAspect="1"/>
          </p:cNvPicPr>
          <p:nvPr/>
        </p:nvPicPr>
        <p:blipFill rotWithShape="1">
          <a:blip r:embed="rId2"/>
          <a:srcRect b="5006"/>
          <a:stretch/>
        </p:blipFill>
        <p:spPr>
          <a:xfrm>
            <a:off x="838200" y="1690689"/>
            <a:ext cx="10353557" cy="3840535"/>
          </a:xfrm>
          <a:prstGeom prst="rect">
            <a:avLst/>
          </a:prstGeom>
        </p:spPr>
      </p:pic>
    </p:spTree>
    <p:extLst>
      <p:ext uri="{BB962C8B-B14F-4D97-AF65-F5344CB8AC3E}">
        <p14:creationId xmlns:p14="http://schemas.microsoft.com/office/powerpoint/2010/main" val="141126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5CFC8C-A21A-4602-913F-5D2FC7C15636}"/>
              </a:ext>
            </a:extLst>
          </p:cNvPr>
          <p:cNvSpPr>
            <a:spLocks noGrp="1"/>
          </p:cNvSpPr>
          <p:nvPr>
            <p:ph type="sldNum" sz="quarter" idx="12"/>
          </p:nvPr>
        </p:nvSpPr>
        <p:spPr/>
        <p:txBody>
          <a:bodyPr/>
          <a:lstStyle/>
          <a:p>
            <a:fld id="{3F10DB90-1E1A-4A52-92A3-0582B7DC5B1B}" type="slidenum">
              <a:rPr lang="en-US" smtClean="0"/>
              <a:t>7</a:t>
            </a:fld>
            <a:endParaRPr lang="en-US"/>
          </a:p>
        </p:txBody>
      </p:sp>
      <p:sp>
        <p:nvSpPr>
          <p:cNvPr id="3" name="Text Placeholder 2">
            <a:extLst>
              <a:ext uri="{FF2B5EF4-FFF2-40B4-BE49-F238E27FC236}">
                <a16:creationId xmlns:a16="http://schemas.microsoft.com/office/drawing/2014/main" id="{38BFD934-0C55-4649-A809-61D46CFA831F}"/>
              </a:ext>
            </a:extLst>
          </p:cNvPr>
          <p:cNvSpPr>
            <a:spLocks noGrp="1"/>
          </p:cNvSpPr>
          <p:nvPr>
            <p:ph type="body" sz="quarter" idx="13"/>
          </p:nvPr>
        </p:nvSpPr>
        <p:spPr>
          <a:xfrm>
            <a:off x="139858" y="292794"/>
            <a:ext cx="11630248" cy="671513"/>
          </a:xfrm>
        </p:spPr>
        <p:txBody>
          <a:bodyPr>
            <a:normAutofit fontScale="92500"/>
          </a:bodyPr>
          <a:lstStyle/>
          <a:p>
            <a:r>
              <a:rPr lang="en-US" dirty="0"/>
              <a:t>MDM strategy and organization structure are necessary for efficient data management</a:t>
            </a:r>
          </a:p>
        </p:txBody>
      </p:sp>
      <p:sp>
        <p:nvSpPr>
          <p:cNvPr id="5" name="Date Placeholder 4">
            <a:extLst>
              <a:ext uri="{FF2B5EF4-FFF2-40B4-BE49-F238E27FC236}">
                <a16:creationId xmlns:a16="http://schemas.microsoft.com/office/drawing/2014/main" id="{3E67DD3D-9315-4A15-A2E1-5A9AD8502DE5}"/>
              </a:ext>
            </a:extLst>
          </p:cNvPr>
          <p:cNvSpPr>
            <a:spLocks noGrp="1"/>
          </p:cNvSpPr>
          <p:nvPr>
            <p:ph type="dt" sz="half" idx="10"/>
          </p:nvPr>
        </p:nvSpPr>
        <p:spPr/>
        <p:txBody>
          <a:bodyPr/>
          <a:lstStyle/>
          <a:p>
            <a:r>
              <a:rPr lang="en-US"/>
              <a:t>12/13/2018</a:t>
            </a:r>
            <a:endParaRPr lang="en-US" dirty="0"/>
          </a:p>
        </p:txBody>
      </p:sp>
      <p:sp>
        <p:nvSpPr>
          <p:cNvPr id="6" name="Footer Placeholder 5">
            <a:extLst>
              <a:ext uri="{FF2B5EF4-FFF2-40B4-BE49-F238E27FC236}">
                <a16:creationId xmlns:a16="http://schemas.microsoft.com/office/drawing/2014/main" id="{3DCDD826-5008-450D-90DA-36C3D5EF020A}"/>
              </a:ext>
            </a:extLst>
          </p:cNvPr>
          <p:cNvSpPr>
            <a:spLocks noGrp="1"/>
          </p:cNvSpPr>
          <p:nvPr>
            <p:ph type="ftr" sz="quarter" idx="11"/>
          </p:nvPr>
        </p:nvSpPr>
        <p:spPr/>
        <p:txBody>
          <a:bodyPr/>
          <a:lstStyle/>
          <a:p>
            <a:r>
              <a:rPr lang="en-US"/>
              <a:t>Digitizing Cummins</a:t>
            </a:r>
            <a:endParaRPr lang="en-US" dirty="0"/>
          </a:p>
        </p:txBody>
      </p:sp>
      <p:sp>
        <p:nvSpPr>
          <p:cNvPr id="26" name="Rectangle 25">
            <a:extLst>
              <a:ext uri="{FF2B5EF4-FFF2-40B4-BE49-F238E27FC236}">
                <a16:creationId xmlns:a16="http://schemas.microsoft.com/office/drawing/2014/main" id="{9C01AFCD-0D30-4FD6-AC07-4ECF5AC25F1B}"/>
              </a:ext>
            </a:extLst>
          </p:cNvPr>
          <p:cNvSpPr/>
          <p:nvPr/>
        </p:nvSpPr>
        <p:spPr>
          <a:xfrm>
            <a:off x="184150" y="964307"/>
            <a:ext cx="5842000" cy="4782443"/>
          </a:xfrm>
          <a:prstGeom prst="rect">
            <a:avLst/>
          </a:prstGeom>
          <a:noFill/>
          <a:ln w="25400">
            <a:solidFill>
              <a:srgbClr val="DB21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433077" y="2414075"/>
            <a:ext cx="5817365" cy="738664"/>
            <a:chOff x="1755033" y="1208162"/>
            <a:chExt cx="5817365" cy="738664"/>
          </a:xfrm>
        </p:grpSpPr>
        <p:sp>
          <p:nvSpPr>
            <p:cNvPr id="30" name="TextBox 29">
              <a:extLst>
                <a:ext uri="{FF2B5EF4-FFF2-40B4-BE49-F238E27FC236}">
                  <a16:creationId xmlns:a16="http://schemas.microsoft.com/office/drawing/2014/main" id="{9DEFA97A-BD5D-422F-AA9C-C2F92963DBE0}"/>
                </a:ext>
              </a:extLst>
            </p:cNvPr>
            <p:cNvSpPr txBox="1"/>
            <p:nvPr/>
          </p:nvSpPr>
          <p:spPr>
            <a:xfrm>
              <a:off x="1809698" y="1346662"/>
              <a:ext cx="337930" cy="461665"/>
            </a:xfrm>
            <a:prstGeom prst="rect">
              <a:avLst/>
            </a:prstGeom>
            <a:solidFill>
              <a:schemeClr val="bg1"/>
            </a:solidFill>
            <a:ln w="25400">
              <a:noFill/>
            </a:ln>
          </p:spPr>
          <p:txBody>
            <a:bodyPr wrap="square" rtlCol="0">
              <a:spAutoFit/>
            </a:bodyPr>
            <a:lstStyle/>
            <a:p>
              <a:r>
                <a:rPr lang="en-US" sz="2400" b="1" i="1" dirty="0">
                  <a:solidFill>
                    <a:srgbClr val="DB210B"/>
                  </a:solidFill>
                </a:rPr>
                <a:t>1</a:t>
              </a:r>
            </a:p>
          </p:txBody>
        </p:sp>
        <p:sp>
          <p:nvSpPr>
            <p:cNvPr id="12" name="TextBox 11">
              <a:extLst>
                <a:ext uri="{FF2B5EF4-FFF2-40B4-BE49-F238E27FC236}">
                  <a16:creationId xmlns:a16="http://schemas.microsoft.com/office/drawing/2014/main" id="{DA5B6B95-4480-474F-A84A-2FF77DAB6052}"/>
                </a:ext>
              </a:extLst>
            </p:cNvPr>
            <p:cNvSpPr txBox="1"/>
            <p:nvPr/>
          </p:nvSpPr>
          <p:spPr>
            <a:xfrm>
              <a:off x="2341729" y="1208162"/>
              <a:ext cx="5230669" cy="738664"/>
            </a:xfrm>
            <a:prstGeom prst="rect">
              <a:avLst/>
            </a:prstGeom>
            <a:noFill/>
          </p:spPr>
          <p:txBody>
            <a:bodyPr wrap="square" rtlCol="0">
              <a:spAutoFit/>
            </a:bodyPr>
            <a:lstStyle/>
            <a:p>
              <a:r>
                <a:rPr lang="en-US" sz="1600" b="1" dirty="0"/>
                <a:t>Move current data</a:t>
              </a:r>
              <a:r>
                <a:rPr lang="en-US" sz="1600" dirty="0"/>
                <a:t> </a:t>
              </a:r>
            </a:p>
            <a:p>
              <a:r>
                <a:rPr lang="en-US" sz="1300" dirty="0"/>
                <a:t>By deploying Oracle MDM using the principle of Consolidate-Cleanse-Govern-Share</a:t>
              </a:r>
            </a:p>
          </p:txBody>
        </p:sp>
        <p:sp>
          <p:nvSpPr>
            <p:cNvPr id="29" name="Oval 28">
              <a:extLst>
                <a:ext uri="{FF2B5EF4-FFF2-40B4-BE49-F238E27FC236}">
                  <a16:creationId xmlns:a16="http://schemas.microsoft.com/office/drawing/2014/main" id="{C69B2C69-44F3-486E-81CF-D17252D01127}"/>
                </a:ext>
              </a:extLst>
            </p:cNvPr>
            <p:cNvSpPr/>
            <p:nvPr/>
          </p:nvSpPr>
          <p:spPr>
            <a:xfrm>
              <a:off x="1755033" y="1348894"/>
              <a:ext cx="457200" cy="457200"/>
            </a:xfrm>
            <a:prstGeom prst="ellipse">
              <a:avLst/>
            </a:prstGeom>
            <a:noFill/>
            <a:ln w="25400">
              <a:solidFill>
                <a:srgbClr val="DB21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B210B"/>
                </a:solidFill>
              </a:endParaRPr>
            </a:p>
          </p:txBody>
        </p:sp>
      </p:grpSp>
      <p:grpSp>
        <p:nvGrpSpPr>
          <p:cNvPr id="8" name="Group 7"/>
          <p:cNvGrpSpPr/>
          <p:nvPr/>
        </p:nvGrpSpPr>
        <p:grpSpPr>
          <a:xfrm>
            <a:off x="419021" y="3300205"/>
            <a:ext cx="5453704" cy="483495"/>
            <a:chOff x="1755033" y="2428338"/>
            <a:chExt cx="5453704" cy="483495"/>
          </a:xfrm>
        </p:grpSpPr>
        <p:sp>
          <p:nvSpPr>
            <p:cNvPr id="32" name="TextBox 31">
              <a:extLst>
                <a:ext uri="{FF2B5EF4-FFF2-40B4-BE49-F238E27FC236}">
                  <a16:creationId xmlns:a16="http://schemas.microsoft.com/office/drawing/2014/main" id="{0A5BC43F-527A-46CC-9FE3-FC28CEF9BF64}"/>
                </a:ext>
              </a:extLst>
            </p:cNvPr>
            <p:cNvSpPr txBox="1"/>
            <p:nvPr/>
          </p:nvSpPr>
          <p:spPr>
            <a:xfrm>
              <a:off x="1814669" y="2439253"/>
              <a:ext cx="337930" cy="461665"/>
            </a:xfrm>
            <a:prstGeom prst="rect">
              <a:avLst/>
            </a:prstGeom>
            <a:solidFill>
              <a:schemeClr val="bg1"/>
            </a:solidFill>
            <a:ln w="25400">
              <a:noFill/>
            </a:ln>
          </p:spPr>
          <p:txBody>
            <a:bodyPr wrap="square" rtlCol="0">
              <a:spAutoFit/>
            </a:bodyPr>
            <a:lstStyle/>
            <a:p>
              <a:r>
                <a:rPr lang="en-US" sz="2400" b="1" i="1" dirty="0">
                  <a:solidFill>
                    <a:srgbClr val="DB210B"/>
                  </a:solidFill>
                </a:rPr>
                <a:t>2</a:t>
              </a:r>
            </a:p>
          </p:txBody>
        </p:sp>
        <p:sp>
          <p:nvSpPr>
            <p:cNvPr id="15" name="TextBox 14">
              <a:extLst>
                <a:ext uri="{FF2B5EF4-FFF2-40B4-BE49-F238E27FC236}">
                  <a16:creationId xmlns:a16="http://schemas.microsoft.com/office/drawing/2014/main" id="{4841BCA6-5FA0-41EA-A88E-310BF423FCEC}"/>
                </a:ext>
              </a:extLst>
            </p:cNvPr>
            <p:cNvSpPr txBox="1"/>
            <p:nvPr/>
          </p:nvSpPr>
          <p:spPr>
            <a:xfrm>
              <a:off x="2364647" y="2428338"/>
              <a:ext cx="4844090" cy="483495"/>
            </a:xfrm>
            <a:prstGeom prst="rect">
              <a:avLst/>
            </a:prstGeom>
            <a:noFill/>
          </p:spPr>
          <p:txBody>
            <a:bodyPr wrap="square" rtlCol="0">
              <a:spAutoFit/>
            </a:bodyPr>
            <a:lstStyle/>
            <a:p>
              <a:r>
                <a:rPr lang="en-US" sz="1600" b="1" dirty="0"/>
                <a:t>Integrate existing business process</a:t>
              </a:r>
            </a:p>
            <a:p>
              <a:r>
                <a:rPr lang="en-US" sz="1200" dirty="0"/>
                <a:t>With the master data with Oracle Application Integration Architecture</a:t>
              </a:r>
            </a:p>
          </p:txBody>
        </p:sp>
        <p:sp>
          <p:nvSpPr>
            <p:cNvPr id="31" name="Oval 30">
              <a:extLst>
                <a:ext uri="{FF2B5EF4-FFF2-40B4-BE49-F238E27FC236}">
                  <a16:creationId xmlns:a16="http://schemas.microsoft.com/office/drawing/2014/main" id="{1034C6C7-4EB2-49E3-84D2-E9F5735933F8}"/>
                </a:ext>
              </a:extLst>
            </p:cNvPr>
            <p:cNvSpPr/>
            <p:nvPr/>
          </p:nvSpPr>
          <p:spPr>
            <a:xfrm>
              <a:off x="1755033" y="2441485"/>
              <a:ext cx="457200" cy="457200"/>
            </a:xfrm>
            <a:prstGeom prst="ellipse">
              <a:avLst/>
            </a:prstGeom>
            <a:noFill/>
            <a:ln w="25400">
              <a:solidFill>
                <a:srgbClr val="DB21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B210B"/>
                </a:solidFill>
              </a:endParaRPr>
            </a:p>
          </p:txBody>
        </p:sp>
      </p:grpSp>
      <p:grpSp>
        <p:nvGrpSpPr>
          <p:cNvPr id="7" name="Group 6"/>
          <p:cNvGrpSpPr/>
          <p:nvPr/>
        </p:nvGrpSpPr>
        <p:grpSpPr>
          <a:xfrm>
            <a:off x="419021" y="4023013"/>
            <a:ext cx="5967617" cy="554969"/>
            <a:chOff x="1755033" y="3485192"/>
            <a:chExt cx="5967617" cy="554969"/>
          </a:xfrm>
        </p:grpSpPr>
        <p:sp>
          <p:nvSpPr>
            <p:cNvPr id="34" name="TextBox 33">
              <a:extLst>
                <a:ext uri="{FF2B5EF4-FFF2-40B4-BE49-F238E27FC236}">
                  <a16:creationId xmlns:a16="http://schemas.microsoft.com/office/drawing/2014/main" id="{CD122A20-7994-4667-BD4A-CB487B920C33}"/>
                </a:ext>
              </a:extLst>
            </p:cNvPr>
            <p:cNvSpPr txBox="1"/>
            <p:nvPr/>
          </p:nvSpPr>
          <p:spPr>
            <a:xfrm>
              <a:off x="1819637" y="3531844"/>
              <a:ext cx="337930" cy="461665"/>
            </a:xfrm>
            <a:prstGeom prst="rect">
              <a:avLst/>
            </a:prstGeom>
            <a:solidFill>
              <a:schemeClr val="bg1"/>
            </a:solidFill>
            <a:ln w="25400">
              <a:noFill/>
            </a:ln>
          </p:spPr>
          <p:txBody>
            <a:bodyPr wrap="square" rtlCol="0">
              <a:spAutoFit/>
            </a:bodyPr>
            <a:lstStyle/>
            <a:p>
              <a:r>
                <a:rPr lang="en-US" sz="2400" b="1" i="1" dirty="0">
                  <a:solidFill>
                    <a:srgbClr val="DB210B"/>
                  </a:solidFill>
                </a:rPr>
                <a:t>3</a:t>
              </a:r>
            </a:p>
          </p:txBody>
        </p:sp>
        <p:sp>
          <p:nvSpPr>
            <p:cNvPr id="18" name="TextBox 17">
              <a:extLst>
                <a:ext uri="{FF2B5EF4-FFF2-40B4-BE49-F238E27FC236}">
                  <a16:creationId xmlns:a16="http://schemas.microsoft.com/office/drawing/2014/main" id="{2E944220-53CF-4D12-BF59-04C5E3B0E511}"/>
                </a:ext>
              </a:extLst>
            </p:cNvPr>
            <p:cNvSpPr txBox="1"/>
            <p:nvPr/>
          </p:nvSpPr>
          <p:spPr>
            <a:xfrm>
              <a:off x="2394151" y="3485192"/>
              <a:ext cx="5328499" cy="554969"/>
            </a:xfrm>
            <a:prstGeom prst="rect">
              <a:avLst/>
            </a:prstGeom>
            <a:noFill/>
          </p:spPr>
          <p:txBody>
            <a:bodyPr wrap="square" rtlCol="0">
              <a:spAutoFit/>
            </a:bodyPr>
            <a:lstStyle/>
            <a:p>
              <a:r>
                <a:rPr lang="en-US" sz="1600" b="1" dirty="0"/>
                <a:t>Upgrade to Oracle Fusion </a:t>
              </a:r>
            </a:p>
            <a:p>
              <a:r>
                <a:rPr lang="en-US" sz="1300" dirty="0"/>
                <a:t>As soon as they are available to link with outside apps such as SAP DBM</a:t>
              </a:r>
            </a:p>
          </p:txBody>
        </p:sp>
        <p:sp>
          <p:nvSpPr>
            <p:cNvPr id="33" name="Oval 32">
              <a:extLst>
                <a:ext uri="{FF2B5EF4-FFF2-40B4-BE49-F238E27FC236}">
                  <a16:creationId xmlns:a16="http://schemas.microsoft.com/office/drawing/2014/main" id="{EC72A92B-9448-4C46-847F-A4CABF6AC442}"/>
                </a:ext>
              </a:extLst>
            </p:cNvPr>
            <p:cNvSpPr/>
            <p:nvPr/>
          </p:nvSpPr>
          <p:spPr>
            <a:xfrm>
              <a:off x="1755033" y="3534076"/>
              <a:ext cx="457200" cy="457200"/>
            </a:xfrm>
            <a:prstGeom prst="ellipse">
              <a:avLst/>
            </a:prstGeom>
            <a:noFill/>
            <a:ln w="25400">
              <a:solidFill>
                <a:srgbClr val="DB21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B210B"/>
                </a:solidFill>
              </a:endParaRPr>
            </a:p>
          </p:txBody>
        </p:sp>
      </p:grpSp>
      <p:grpSp>
        <p:nvGrpSpPr>
          <p:cNvPr id="4" name="Group 3"/>
          <p:cNvGrpSpPr/>
          <p:nvPr/>
        </p:nvGrpSpPr>
        <p:grpSpPr>
          <a:xfrm>
            <a:off x="433077" y="4832271"/>
            <a:ext cx="5479833" cy="705274"/>
            <a:chOff x="1755033" y="4628495"/>
            <a:chExt cx="5479833" cy="705274"/>
          </a:xfrm>
        </p:grpSpPr>
        <p:sp>
          <p:nvSpPr>
            <p:cNvPr id="36" name="TextBox 35">
              <a:extLst>
                <a:ext uri="{FF2B5EF4-FFF2-40B4-BE49-F238E27FC236}">
                  <a16:creationId xmlns:a16="http://schemas.microsoft.com/office/drawing/2014/main" id="{1F03E84C-2D98-47F5-8C11-3D43B3DA1DC6}"/>
                </a:ext>
              </a:extLst>
            </p:cNvPr>
            <p:cNvSpPr txBox="1"/>
            <p:nvPr/>
          </p:nvSpPr>
          <p:spPr>
            <a:xfrm>
              <a:off x="1804730" y="4742710"/>
              <a:ext cx="337930" cy="461665"/>
            </a:xfrm>
            <a:prstGeom prst="rect">
              <a:avLst/>
            </a:prstGeom>
            <a:solidFill>
              <a:schemeClr val="bg1"/>
            </a:solidFill>
            <a:ln w="25400">
              <a:noFill/>
            </a:ln>
          </p:spPr>
          <p:txBody>
            <a:bodyPr wrap="square" rtlCol="0">
              <a:spAutoFit/>
            </a:bodyPr>
            <a:lstStyle/>
            <a:p>
              <a:r>
                <a:rPr lang="en-US" sz="2400" b="1" i="1" dirty="0">
                  <a:solidFill>
                    <a:srgbClr val="DB210B"/>
                  </a:solidFill>
                </a:rPr>
                <a:t>4</a:t>
              </a:r>
            </a:p>
          </p:txBody>
        </p:sp>
        <p:sp>
          <p:nvSpPr>
            <p:cNvPr id="21" name="TextBox 20">
              <a:extLst>
                <a:ext uri="{FF2B5EF4-FFF2-40B4-BE49-F238E27FC236}">
                  <a16:creationId xmlns:a16="http://schemas.microsoft.com/office/drawing/2014/main" id="{BB7D629E-99AA-4A65-8ADF-2EE60BFC639A}"/>
                </a:ext>
              </a:extLst>
            </p:cNvPr>
            <p:cNvSpPr txBox="1"/>
            <p:nvPr/>
          </p:nvSpPr>
          <p:spPr>
            <a:xfrm>
              <a:off x="2390776" y="4628495"/>
              <a:ext cx="4844090" cy="705274"/>
            </a:xfrm>
            <a:prstGeom prst="rect">
              <a:avLst/>
            </a:prstGeom>
            <a:noFill/>
          </p:spPr>
          <p:txBody>
            <a:bodyPr wrap="square" rtlCol="0">
              <a:spAutoFit/>
            </a:bodyPr>
            <a:lstStyle/>
            <a:p>
              <a:r>
                <a:rPr lang="en-US" sz="1600" b="1" dirty="0"/>
                <a:t>Establish data archiving mechanism</a:t>
              </a:r>
            </a:p>
            <a:p>
              <a:r>
                <a:rPr lang="en-US" sz="1300" dirty="0"/>
                <a:t>to account for migrating data in the future to other MDM storage mechanism like SAP Net viewer for Distribution units</a:t>
              </a:r>
            </a:p>
          </p:txBody>
        </p:sp>
        <p:sp>
          <p:nvSpPr>
            <p:cNvPr id="35" name="Oval 34">
              <a:extLst>
                <a:ext uri="{FF2B5EF4-FFF2-40B4-BE49-F238E27FC236}">
                  <a16:creationId xmlns:a16="http://schemas.microsoft.com/office/drawing/2014/main" id="{F3A58BF3-9AF3-4F1E-BEF6-5BE836DB6E31}"/>
                </a:ext>
              </a:extLst>
            </p:cNvPr>
            <p:cNvSpPr/>
            <p:nvPr/>
          </p:nvSpPr>
          <p:spPr>
            <a:xfrm>
              <a:off x="1755033" y="4742710"/>
              <a:ext cx="457200" cy="457200"/>
            </a:xfrm>
            <a:prstGeom prst="ellipse">
              <a:avLst/>
            </a:prstGeom>
            <a:noFill/>
            <a:ln w="25400">
              <a:solidFill>
                <a:srgbClr val="DB21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B210B"/>
                </a:solidFill>
              </a:endParaRPr>
            </a:p>
          </p:txBody>
        </p:sp>
      </p:grpSp>
      <p:sp>
        <p:nvSpPr>
          <p:cNvPr id="42" name="TextBox 41">
            <a:extLst>
              <a:ext uri="{FF2B5EF4-FFF2-40B4-BE49-F238E27FC236}">
                <a16:creationId xmlns:a16="http://schemas.microsoft.com/office/drawing/2014/main" id="{0242F9D1-758D-45FA-98B0-FF3C8E6D566B}"/>
              </a:ext>
            </a:extLst>
          </p:cNvPr>
          <p:cNvSpPr txBox="1"/>
          <p:nvPr/>
        </p:nvSpPr>
        <p:spPr>
          <a:xfrm>
            <a:off x="6468727" y="1827552"/>
            <a:ext cx="5232043" cy="830997"/>
          </a:xfrm>
          <a:prstGeom prst="rect">
            <a:avLst/>
          </a:prstGeom>
          <a:noFill/>
          <a:ln>
            <a:solidFill>
              <a:srgbClr val="DB210B"/>
            </a:solidFill>
          </a:ln>
        </p:spPr>
        <p:txBody>
          <a:bodyPr wrap="square" rtlCol="0">
            <a:spAutoFit/>
          </a:bodyPr>
          <a:lstStyle/>
          <a:p>
            <a:r>
              <a:rPr lang="en-US" sz="1600" b="1" dirty="0">
                <a:solidFill>
                  <a:srgbClr val="DB210B"/>
                </a:solidFill>
              </a:rPr>
              <a:t>Governance Council</a:t>
            </a:r>
          </a:p>
          <a:p>
            <a:pPr marL="285750" indent="-285750">
              <a:buFontTx/>
              <a:buChar char="-"/>
            </a:pPr>
            <a:r>
              <a:rPr lang="en-US" sz="1600" dirty="0"/>
              <a:t>Senior Members of Business Units </a:t>
            </a:r>
          </a:p>
          <a:p>
            <a:pPr marL="285750" indent="-285750">
              <a:buFontTx/>
              <a:buChar char="-"/>
            </a:pPr>
            <a:r>
              <a:rPr lang="en-US" sz="1600" dirty="0"/>
              <a:t>Establishes Master Data Governance</a:t>
            </a:r>
          </a:p>
        </p:txBody>
      </p:sp>
      <p:sp>
        <p:nvSpPr>
          <p:cNvPr id="43" name="TextBox 42">
            <a:extLst>
              <a:ext uri="{FF2B5EF4-FFF2-40B4-BE49-F238E27FC236}">
                <a16:creationId xmlns:a16="http://schemas.microsoft.com/office/drawing/2014/main" id="{5478B046-5A4E-4403-AC66-8944C96EF7AD}"/>
              </a:ext>
            </a:extLst>
          </p:cNvPr>
          <p:cNvSpPr txBox="1"/>
          <p:nvPr/>
        </p:nvSpPr>
        <p:spPr>
          <a:xfrm>
            <a:off x="6468726" y="3134650"/>
            <a:ext cx="5232043" cy="1107996"/>
          </a:xfrm>
          <a:prstGeom prst="rect">
            <a:avLst/>
          </a:prstGeom>
          <a:noFill/>
          <a:ln>
            <a:solidFill>
              <a:srgbClr val="DB210B"/>
            </a:solidFill>
          </a:ln>
        </p:spPr>
        <p:txBody>
          <a:bodyPr wrap="square" rtlCol="0">
            <a:spAutoFit/>
          </a:bodyPr>
          <a:lstStyle/>
          <a:p>
            <a:r>
              <a:rPr lang="en-US" sz="1600" b="1" dirty="0">
                <a:solidFill>
                  <a:srgbClr val="DB210B"/>
                </a:solidFill>
              </a:rPr>
              <a:t>Stewardship Team</a:t>
            </a:r>
          </a:p>
          <a:p>
            <a:pPr marL="285750" indent="-285750">
              <a:buFontTx/>
              <a:buChar char="-"/>
            </a:pPr>
            <a:r>
              <a:rPr lang="en-US" sz="1600" dirty="0"/>
              <a:t>Individuals from different business units who more specific policies</a:t>
            </a:r>
          </a:p>
          <a:p>
            <a:pPr marL="285750" indent="-285750">
              <a:buFontTx/>
              <a:buChar char="-"/>
            </a:pPr>
            <a:r>
              <a:rPr lang="en-US" sz="1600" dirty="0"/>
              <a:t> Initiate procedures and practices</a:t>
            </a:r>
          </a:p>
        </p:txBody>
      </p:sp>
      <p:sp>
        <p:nvSpPr>
          <p:cNvPr id="44" name="TextBox 43">
            <a:extLst>
              <a:ext uri="{FF2B5EF4-FFF2-40B4-BE49-F238E27FC236}">
                <a16:creationId xmlns:a16="http://schemas.microsoft.com/office/drawing/2014/main" id="{C730DC6C-9648-4AD0-B6A1-D965FCC2B220}"/>
              </a:ext>
            </a:extLst>
          </p:cNvPr>
          <p:cNvSpPr txBox="1"/>
          <p:nvPr/>
        </p:nvSpPr>
        <p:spPr>
          <a:xfrm>
            <a:off x="6468725" y="4755358"/>
            <a:ext cx="5232043" cy="830997"/>
          </a:xfrm>
          <a:prstGeom prst="rect">
            <a:avLst/>
          </a:prstGeom>
          <a:noFill/>
          <a:ln>
            <a:solidFill>
              <a:srgbClr val="DB210B"/>
            </a:solidFill>
          </a:ln>
        </p:spPr>
        <p:txBody>
          <a:bodyPr wrap="square" rtlCol="0">
            <a:spAutoFit/>
          </a:bodyPr>
          <a:lstStyle/>
          <a:p>
            <a:r>
              <a:rPr lang="en-US" sz="1600" b="1" dirty="0">
                <a:solidFill>
                  <a:srgbClr val="DB210B"/>
                </a:solidFill>
              </a:rPr>
              <a:t>Custodian Team</a:t>
            </a:r>
          </a:p>
          <a:p>
            <a:pPr marL="285750" indent="-285750">
              <a:buFontTx/>
              <a:buChar char="-"/>
            </a:pPr>
            <a:r>
              <a:rPr lang="en-US" sz="1600" dirty="0"/>
              <a:t>Individuals from various business units that are responsible for specific master data domains</a:t>
            </a:r>
          </a:p>
        </p:txBody>
      </p:sp>
      <p:sp>
        <p:nvSpPr>
          <p:cNvPr id="25" name="Oval 24">
            <a:extLst>
              <a:ext uri="{FF2B5EF4-FFF2-40B4-BE49-F238E27FC236}">
                <a16:creationId xmlns:a16="http://schemas.microsoft.com/office/drawing/2014/main" id="{2A26CA6C-F397-4D2D-B154-CE0930F91538}"/>
              </a:ext>
            </a:extLst>
          </p:cNvPr>
          <p:cNvSpPr/>
          <p:nvPr/>
        </p:nvSpPr>
        <p:spPr>
          <a:xfrm>
            <a:off x="3158676"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 descr="https://static.thenounproject.com/png/1561799-200.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830100" y="2607608"/>
            <a:ext cx="509292" cy="5092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tatic.thenounproject.com/png/1561799-200.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830100" y="4242646"/>
            <a:ext cx="509292" cy="5092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4737" y="1842153"/>
            <a:ext cx="5631413" cy="523220"/>
          </a:xfrm>
          <a:prstGeom prst="rect">
            <a:avLst/>
          </a:prstGeom>
          <a:noFill/>
        </p:spPr>
        <p:txBody>
          <a:bodyPr wrap="square" rtlCol="0">
            <a:spAutoFit/>
          </a:bodyPr>
          <a:lstStyle/>
          <a:p>
            <a:r>
              <a:rPr lang="en-US" sz="1400" i="1" dirty="0">
                <a:solidFill>
                  <a:srgbClr val="DB210B"/>
                </a:solidFill>
              </a:rPr>
              <a:t>Provide a single source of truth for all the data in different business units to improve data quality and reduce potential downtime.</a:t>
            </a:r>
          </a:p>
        </p:txBody>
      </p:sp>
      <p:sp>
        <p:nvSpPr>
          <p:cNvPr id="16" name="TextBox 15">
            <a:extLst>
              <a:ext uri="{FF2B5EF4-FFF2-40B4-BE49-F238E27FC236}">
                <a16:creationId xmlns:a16="http://schemas.microsoft.com/office/drawing/2014/main" id="{3A3C81D0-621D-4ECF-B57E-1B64DAA38F86}"/>
              </a:ext>
            </a:extLst>
          </p:cNvPr>
          <p:cNvSpPr txBox="1"/>
          <p:nvPr/>
        </p:nvSpPr>
        <p:spPr>
          <a:xfrm>
            <a:off x="2003395" y="1320280"/>
            <a:ext cx="2245650" cy="439541"/>
          </a:xfrm>
          <a:prstGeom prst="rect">
            <a:avLst/>
          </a:prstGeom>
          <a:solidFill>
            <a:srgbClr val="DB210B">
              <a:alpha val="80000"/>
            </a:srgbClr>
          </a:solidFill>
        </p:spPr>
        <p:txBody>
          <a:bodyPr wrap="square" rtlCol="0">
            <a:spAutoFit/>
          </a:bodyPr>
          <a:lstStyle/>
          <a:p>
            <a:pPr algn="ctr"/>
            <a:r>
              <a:rPr lang="en-US" sz="2000" dirty="0">
                <a:solidFill>
                  <a:schemeClr val="bg1"/>
                </a:solidFill>
              </a:rPr>
              <a:t>Vision and Strategy</a:t>
            </a:r>
          </a:p>
        </p:txBody>
      </p:sp>
      <p:sp>
        <p:nvSpPr>
          <p:cNvPr id="38" name="TextBox 37">
            <a:extLst>
              <a:ext uri="{FF2B5EF4-FFF2-40B4-BE49-F238E27FC236}">
                <a16:creationId xmlns:a16="http://schemas.microsoft.com/office/drawing/2014/main" id="{4FA6D41C-ECD5-4073-8F9D-9DAD266C8232}"/>
              </a:ext>
            </a:extLst>
          </p:cNvPr>
          <p:cNvSpPr txBox="1"/>
          <p:nvPr/>
        </p:nvSpPr>
        <p:spPr>
          <a:xfrm>
            <a:off x="7840088" y="1317632"/>
            <a:ext cx="2717237" cy="439541"/>
          </a:xfrm>
          <a:prstGeom prst="rect">
            <a:avLst/>
          </a:prstGeom>
          <a:solidFill>
            <a:srgbClr val="DB210B">
              <a:alpha val="80000"/>
            </a:srgbClr>
          </a:solidFill>
        </p:spPr>
        <p:txBody>
          <a:bodyPr wrap="square" rtlCol="0">
            <a:spAutoFit/>
          </a:bodyPr>
          <a:lstStyle/>
          <a:p>
            <a:pPr algn="ctr"/>
            <a:r>
              <a:rPr lang="en-US" sz="2000" dirty="0">
                <a:solidFill>
                  <a:schemeClr val="bg1"/>
                </a:solidFill>
              </a:rPr>
              <a:t>Governance Structure</a:t>
            </a:r>
          </a:p>
        </p:txBody>
      </p:sp>
    </p:spTree>
    <p:extLst>
      <p:ext uri="{BB962C8B-B14F-4D97-AF65-F5344CB8AC3E}">
        <p14:creationId xmlns:p14="http://schemas.microsoft.com/office/powerpoint/2010/main" val="1420197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DAE8-B99F-4670-9641-21632FAE4CA1}"/>
              </a:ext>
            </a:extLst>
          </p:cNvPr>
          <p:cNvSpPr>
            <a:spLocks noGrp="1"/>
          </p:cNvSpPr>
          <p:nvPr>
            <p:ph type="title"/>
          </p:nvPr>
        </p:nvSpPr>
        <p:spPr/>
        <p:txBody>
          <a:bodyPr/>
          <a:lstStyle/>
          <a:p>
            <a:r>
              <a:rPr lang="en-US" dirty="0"/>
              <a:t>Grow Assumptions</a:t>
            </a:r>
          </a:p>
        </p:txBody>
      </p:sp>
      <p:pic>
        <p:nvPicPr>
          <p:cNvPr id="5" name="Picture 4">
            <a:extLst>
              <a:ext uri="{FF2B5EF4-FFF2-40B4-BE49-F238E27FC236}">
                <a16:creationId xmlns:a16="http://schemas.microsoft.com/office/drawing/2014/main" id="{879851D4-151C-4F41-8EE5-959D5E859DC9}"/>
              </a:ext>
            </a:extLst>
          </p:cNvPr>
          <p:cNvPicPr>
            <a:picLocks noChangeAspect="1"/>
          </p:cNvPicPr>
          <p:nvPr/>
        </p:nvPicPr>
        <p:blipFill>
          <a:blip r:embed="rId2"/>
          <a:stretch>
            <a:fillRect/>
          </a:stretch>
        </p:blipFill>
        <p:spPr>
          <a:xfrm>
            <a:off x="2300256" y="1458292"/>
            <a:ext cx="7591488" cy="5206896"/>
          </a:xfrm>
          <a:prstGeom prst="rect">
            <a:avLst/>
          </a:prstGeom>
        </p:spPr>
      </p:pic>
    </p:spTree>
    <p:extLst>
      <p:ext uri="{BB962C8B-B14F-4D97-AF65-F5344CB8AC3E}">
        <p14:creationId xmlns:p14="http://schemas.microsoft.com/office/powerpoint/2010/main" val="1377854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F3C4-85E0-42DF-AF13-82080528A691}"/>
              </a:ext>
            </a:extLst>
          </p:cNvPr>
          <p:cNvSpPr>
            <a:spLocks noGrp="1"/>
          </p:cNvSpPr>
          <p:nvPr>
            <p:ph type="title"/>
          </p:nvPr>
        </p:nvSpPr>
        <p:spPr/>
        <p:txBody>
          <a:bodyPr/>
          <a:lstStyle/>
          <a:p>
            <a:r>
              <a:rPr lang="en-US" dirty="0"/>
              <a:t>Transform Assumptions</a:t>
            </a:r>
          </a:p>
        </p:txBody>
      </p:sp>
      <p:pic>
        <p:nvPicPr>
          <p:cNvPr id="4" name="Picture 3">
            <a:extLst>
              <a:ext uri="{FF2B5EF4-FFF2-40B4-BE49-F238E27FC236}">
                <a16:creationId xmlns:a16="http://schemas.microsoft.com/office/drawing/2014/main" id="{8B59D5B5-5870-4CB7-9DB1-E3EE35476E8B}"/>
              </a:ext>
            </a:extLst>
          </p:cNvPr>
          <p:cNvPicPr>
            <a:picLocks noChangeAspect="1"/>
          </p:cNvPicPr>
          <p:nvPr/>
        </p:nvPicPr>
        <p:blipFill>
          <a:blip r:embed="rId2"/>
          <a:stretch>
            <a:fillRect/>
          </a:stretch>
        </p:blipFill>
        <p:spPr>
          <a:xfrm>
            <a:off x="3151226" y="1447958"/>
            <a:ext cx="5889547" cy="4791478"/>
          </a:xfrm>
          <a:prstGeom prst="rect">
            <a:avLst/>
          </a:prstGeom>
        </p:spPr>
      </p:pic>
    </p:spTree>
    <p:extLst>
      <p:ext uri="{BB962C8B-B14F-4D97-AF65-F5344CB8AC3E}">
        <p14:creationId xmlns:p14="http://schemas.microsoft.com/office/powerpoint/2010/main" val="4026528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F7EF-952C-4C1A-A001-27197B4A94B4}"/>
              </a:ext>
            </a:extLst>
          </p:cNvPr>
          <p:cNvSpPr>
            <a:spLocks noGrp="1"/>
          </p:cNvSpPr>
          <p:nvPr>
            <p:ph type="title"/>
          </p:nvPr>
        </p:nvSpPr>
        <p:spPr/>
        <p:txBody>
          <a:bodyPr/>
          <a:lstStyle/>
          <a:p>
            <a:r>
              <a:rPr lang="en-US" dirty="0"/>
              <a:t>NPV Model</a:t>
            </a:r>
          </a:p>
        </p:txBody>
      </p:sp>
      <p:pic>
        <p:nvPicPr>
          <p:cNvPr id="4" name="Picture 3">
            <a:extLst>
              <a:ext uri="{FF2B5EF4-FFF2-40B4-BE49-F238E27FC236}">
                <a16:creationId xmlns:a16="http://schemas.microsoft.com/office/drawing/2014/main" id="{B387522C-12B0-4D70-B94A-706983FEF820}"/>
              </a:ext>
            </a:extLst>
          </p:cNvPr>
          <p:cNvPicPr>
            <a:picLocks noChangeAspect="1"/>
          </p:cNvPicPr>
          <p:nvPr/>
        </p:nvPicPr>
        <p:blipFill>
          <a:blip r:embed="rId2"/>
          <a:stretch>
            <a:fillRect/>
          </a:stretch>
        </p:blipFill>
        <p:spPr>
          <a:xfrm>
            <a:off x="1017494" y="1250812"/>
            <a:ext cx="10157012" cy="5463752"/>
          </a:xfrm>
          <a:prstGeom prst="rect">
            <a:avLst/>
          </a:prstGeom>
        </p:spPr>
      </p:pic>
    </p:spTree>
    <p:extLst>
      <p:ext uri="{BB962C8B-B14F-4D97-AF65-F5344CB8AC3E}">
        <p14:creationId xmlns:p14="http://schemas.microsoft.com/office/powerpoint/2010/main" val="4406941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C975-82A7-487A-86F2-F10381669BCF}"/>
              </a:ext>
            </a:extLst>
          </p:cNvPr>
          <p:cNvSpPr>
            <a:spLocks noGrp="1"/>
          </p:cNvSpPr>
          <p:nvPr>
            <p:ph type="title"/>
          </p:nvPr>
        </p:nvSpPr>
        <p:spPr/>
        <p:txBody>
          <a:bodyPr/>
          <a:lstStyle/>
          <a:p>
            <a:r>
              <a:rPr lang="en-US" dirty="0"/>
              <a:t>Cummins business units – Sales breakdown</a:t>
            </a:r>
          </a:p>
        </p:txBody>
      </p:sp>
      <p:pic>
        <p:nvPicPr>
          <p:cNvPr id="3" name="Picture 2">
            <a:extLst>
              <a:ext uri="{FF2B5EF4-FFF2-40B4-BE49-F238E27FC236}">
                <a16:creationId xmlns:a16="http://schemas.microsoft.com/office/drawing/2014/main" id="{A5CEFF2A-F77B-4D7C-86B8-DA23E5693828}"/>
              </a:ext>
            </a:extLst>
          </p:cNvPr>
          <p:cNvPicPr>
            <a:picLocks noChangeAspect="1"/>
          </p:cNvPicPr>
          <p:nvPr/>
        </p:nvPicPr>
        <p:blipFill>
          <a:blip r:embed="rId2"/>
          <a:stretch>
            <a:fillRect/>
          </a:stretch>
        </p:blipFill>
        <p:spPr>
          <a:xfrm>
            <a:off x="0" y="1690688"/>
            <a:ext cx="12192000" cy="4013827"/>
          </a:xfrm>
          <a:prstGeom prst="rect">
            <a:avLst/>
          </a:prstGeom>
        </p:spPr>
      </p:pic>
    </p:spTree>
    <p:extLst>
      <p:ext uri="{BB962C8B-B14F-4D97-AF65-F5344CB8AC3E}">
        <p14:creationId xmlns:p14="http://schemas.microsoft.com/office/powerpoint/2010/main" val="37088404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0"/>
                    </a14:imgEffect>
                    <a14:imgEffect>
                      <a14:saturation sat="0"/>
                    </a14:imgEffect>
                    <a14:imgEffect>
                      <a14:brightnessContrast bright="-3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04C9F9-1BA1-4277-8915-8101CE9D110A}"/>
              </a:ext>
            </a:extLst>
          </p:cNvPr>
          <p:cNvSpPr>
            <a:spLocks noGrp="1"/>
          </p:cNvSpPr>
          <p:nvPr>
            <p:ph type="dt" sz="half" idx="10"/>
          </p:nvPr>
        </p:nvSpPr>
        <p:spPr/>
        <p:txBody>
          <a:bodyPr/>
          <a:lstStyle/>
          <a:p>
            <a:r>
              <a:rPr lang="en-US"/>
              <a:t>12/13/2018</a:t>
            </a:r>
          </a:p>
        </p:txBody>
      </p:sp>
      <p:sp>
        <p:nvSpPr>
          <p:cNvPr id="3" name="Footer Placeholder 2">
            <a:extLst>
              <a:ext uri="{FF2B5EF4-FFF2-40B4-BE49-F238E27FC236}">
                <a16:creationId xmlns:a16="http://schemas.microsoft.com/office/drawing/2014/main" id="{836E0A5D-9B0F-460B-AA21-3FFF746F4BD3}"/>
              </a:ext>
            </a:extLst>
          </p:cNvPr>
          <p:cNvSpPr>
            <a:spLocks noGrp="1"/>
          </p:cNvSpPr>
          <p:nvPr>
            <p:ph type="ftr" sz="quarter" idx="11"/>
          </p:nvPr>
        </p:nvSpPr>
        <p:spPr/>
        <p:txBody>
          <a:bodyPr/>
          <a:lstStyle/>
          <a:p>
            <a:r>
              <a:rPr lang="en-US"/>
              <a:t>Digitizing Cummins</a:t>
            </a:r>
          </a:p>
        </p:txBody>
      </p:sp>
      <p:sp>
        <p:nvSpPr>
          <p:cNvPr id="4" name="Slide Number Placeholder 3">
            <a:extLst>
              <a:ext uri="{FF2B5EF4-FFF2-40B4-BE49-F238E27FC236}">
                <a16:creationId xmlns:a16="http://schemas.microsoft.com/office/drawing/2014/main" id="{E1EE7E6B-E23E-438B-B6FC-996BD92A347B}"/>
              </a:ext>
            </a:extLst>
          </p:cNvPr>
          <p:cNvSpPr>
            <a:spLocks noGrp="1"/>
          </p:cNvSpPr>
          <p:nvPr>
            <p:ph type="sldNum" sz="quarter" idx="12"/>
          </p:nvPr>
        </p:nvSpPr>
        <p:spPr/>
        <p:txBody>
          <a:bodyPr/>
          <a:lstStyle/>
          <a:p>
            <a:fld id="{3F10DB90-1E1A-4A52-92A3-0582B7DC5B1B}" type="slidenum">
              <a:rPr lang="en-US" smtClean="0"/>
              <a:t>74</a:t>
            </a:fld>
            <a:endParaRPr lang="en-US"/>
          </a:p>
        </p:txBody>
      </p:sp>
      <p:sp>
        <p:nvSpPr>
          <p:cNvPr id="5" name="Rectangle 4">
            <a:extLst>
              <a:ext uri="{FF2B5EF4-FFF2-40B4-BE49-F238E27FC236}">
                <a16:creationId xmlns:a16="http://schemas.microsoft.com/office/drawing/2014/main" id="{02914E3B-CDF8-476B-A815-55953D4600D7}"/>
              </a:ext>
            </a:extLst>
          </p:cNvPr>
          <p:cNvSpPr/>
          <p:nvPr/>
        </p:nvSpPr>
        <p:spPr>
          <a:xfrm>
            <a:off x="635000" y="781050"/>
            <a:ext cx="4972050" cy="4565650"/>
          </a:xfrm>
          <a:prstGeom prst="rect">
            <a:avLst/>
          </a:prstGeom>
          <a:solidFill>
            <a:srgbClr val="DB210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7A2DE5-B0B1-48D3-B518-6882C0541C4E}"/>
              </a:ext>
            </a:extLst>
          </p:cNvPr>
          <p:cNvSpPr txBox="1"/>
          <p:nvPr/>
        </p:nvSpPr>
        <p:spPr>
          <a:xfrm>
            <a:off x="682625" y="3958699"/>
            <a:ext cx="4876800" cy="1261884"/>
          </a:xfrm>
          <a:prstGeom prst="rect">
            <a:avLst/>
          </a:prstGeom>
          <a:noFill/>
        </p:spPr>
        <p:txBody>
          <a:bodyPr wrap="square" rtlCol="0">
            <a:spAutoFit/>
          </a:bodyPr>
          <a:lstStyle/>
          <a:p>
            <a:r>
              <a:rPr lang="en-US" sz="2800" dirty="0">
                <a:solidFill>
                  <a:schemeClr val="bg1"/>
                </a:solidFill>
              </a:rPr>
              <a:t>Appendix</a:t>
            </a:r>
          </a:p>
          <a:p>
            <a:r>
              <a:rPr lang="en-US" sz="4800" dirty="0">
                <a:solidFill>
                  <a:schemeClr val="bg1"/>
                </a:solidFill>
              </a:rPr>
              <a:t>Timeline</a:t>
            </a:r>
          </a:p>
        </p:txBody>
      </p:sp>
    </p:spTree>
    <p:extLst>
      <p:ext uri="{BB962C8B-B14F-4D97-AF65-F5344CB8AC3E}">
        <p14:creationId xmlns:p14="http://schemas.microsoft.com/office/powerpoint/2010/main" val="1610370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4AF4AE95-1121-41DE-8197-7458C73F4D92}"/>
              </a:ext>
            </a:extLst>
          </p:cNvPr>
          <p:cNvSpPr/>
          <p:nvPr/>
        </p:nvSpPr>
        <p:spPr>
          <a:xfrm>
            <a:off x="657736" y="2597319"/>
            <a:ext cx="6823461" cy="971583"/>
          </a:xfrm>
          <a:prstGeom prst="roundRect">
            <a:avLst/>
          </a:prstGeom>
          <a:solidFill>
            <a:srgbClr val="48484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Slide Number Placeholder 1">
            <a:extLst>
              <a:ext uri="{FF2B5EF4-FFF2-40B4-BE49-F238E27FC236}">
                <a16:creationId xmlns:a16="http://schemas.microsoft.com/office/drawing/2014/main" id="{B0815332-8AE0-42BE-B89F-32F62F984908}"/>
              </a:ext>
            </a:extLst>
          </p:cNvPr>
          <p:cNvSpPr>
            <a:spLocks noGrp="1"/>
          </p:cNvSpPr>
          <p:nvPr>
            <p:ph type="sldNum" sz="quarter" idx="12"/>
          </p:nvPr>
        </p:nvSpPr>
        <p:spPr/>
        <p:txBody>
          <a:bodyPr/>
          <a:lstStyle/>
          <a:p>
            <a:fld id="{3F10DB90-1E1A-4A52-92A3-0582B7DC5B1B}" type="slidenum">
              <a:rPr lang="en-US" smtClean="0"/>
              <a:t>8</a:t>
            </a:fld>
            <a:endParaRPr lang="en-US"/>
          </a:p>
        </p:txBody>
      </p:sp>
      <p:sp>
        <p:nvSpPr>
          <p:cNvPr id="3" name="Text Placeholder 2">
            <a:extLst>
              <a:ext uri="{FF2B5EF4-FFF2-40B4-BE49-F238E27FC236}">
                <a16:creationId xmlns:a16="http://schemas.microsoft.com/office/drawing/2014/main" id="{D50B918D-DD4B-42C1-97ED-783CB27AF1A2}"/>
              </a:ext>
            </a:extLst>
          </p:cNvPr>
          <p:cNvSpPr>
            <a:spLocks noGrp="1"/>
          </p:cNvSpPr>
          <p:nvPr>
            <p:ph type="body" sz="quarter" idx="13"/>
          </p:nvPr>
        </p:nvSpPr>
        <p:spPr>
          <a:xfrm>
            <a:off x="92990" y="292794"/>
            <a:ext cx="12099010" cy="671513"/>
          </a:xfrm>
        </p:spPr>
        <p:txBody>
          <a:bodyPr>
            <a:normAutofit fontScale="85000" lnSpcReduction="20000"/>
          </a:bodyPr>
          <a:lstStyle/>
          <a:p>
            <a:r>
              <a:rPr lang="en-US" dirty="0"/>
              <a:t>The architecture supports </a:t>
            </a:r>
            <a:r>
              <a:rPr lang="en-US" dirty="0" err="1"/>
              <a:t>masterdatabase</a:t>
            </a:r>
            <a:r>
              <a:rPr lang="en-US" dirty="0"/>
              <a:t> management across five business units and integrates with outside apps with Oracle Fusion</a:t>
            </a:r>
          </a:p>
        </p:txBody>
      </p:sp>
      <p:sp>
        <p:nvSpPr>
          <p:cNvPr id="5" name="Rectangle: Rounded Corners 4">
            <a:extLst>
              <a:ext uri="{FF2B5EF4-FFF2-40B4-BE49-F238E27FC236}">
                <a16:creationId xmlns:a16="http://schemas.microsoft.com/office/drawing/2014/main" id="{6D6107B2-CEBC-4495-901C-FC6B68F7EE4A}"/>
              </a:ext>
            </a:extLst>
          </p:cNvPr>
          <p:cNvSpPr/>
          <p:nvPr/>
        </p:nvSpPr>
        <p:spPr>
          <a:xfrm>
            <a:off x="623997" y="3739153"/>
            <a:ext cx="6857200" cy="1026747"/>
          </a:xfrm>
          <a:prstGeom prst="roundRect">
            <a:avLst/>
          </a:prstGeom>
          <a:solidFill>
            <a:srgbClr val="9D9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6" name="Rectangle: Rounded Corners 5">
            <a:extLst>
              <a:ext uri="{FF2B5EF4-FFF2-40B4-BE49-F238E27FC236}">
                <a16:creationId xmlns:a16="http://schemas.microsoft.com/office/drawing/2014/main" id="{94CA5367-F5A0-44F3-86CA-7BEBF53ADCD0}"/>
              </a:ext>
            </a:extLst>
          </p:cNvPr>
          <p:cNvSpPr/>
          <p:nvPr/>
        </p:nvSpPr>
        <p:spPr>
          <a:xfrm>
            <a:off x="6431308" y="4895384"/>
            <a:ext cx="918315" cy="259089"/>
          </a:xfrm>
          <a:prstGeom prst="roundRect">
            <a:avLst/>
          </a:prstGeom>
          <a:solidFill>
            <a:srgbClr val="DB2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Electrified Power</a:t>
            </a:r>
          </a:p>
        </p:txBody>
      </p:sp>
      <p:sp>
        <p:nvSpPr>
          <p:cNvPr id="7" name="Rectangle: Rounded Corners 6">
            <a:extLst>
              <a:ext uri="{FF2B5EF4-FFF2-40B4-BE49-F238E27FC236}">
                <a16:creationId xmlns:a16="http://schemas.microsoft.com/office/drawing/2014/main" id="{F7F6044A-8A70-46FE-AD14-B3C9D72F3548}"/>
              </a:ext>
            </a:extLst>
          </p:cNvPr>
          <p:cNvSpPr/>
          <p:nvPr/>
        </p:nvSpPr>
        <p:spPr>
          <a:xfrm>
            <a:off x="733443" y="4931030"/>
            <a:ext cx="918315" cy="259089"/>
          </a:xfrm>
          <a:prstGeom prst="roundRect">
            <a:avLst/>
          </a:prstGeom>
          <a:solidFill>
            <a:srgbClr val="DB2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Engine</a:t>
            </a:r>
          </a:p>
        </p:txBody>
      </p:sp>
      <p:sp>
        <p:nvSpPr>
          <p:cNvPr id="8" name="Rectangle: Rounded Corners 7">
            <a:extLst>
              <a:ext uri="{FF2B5EF4-FFF2-40B4-BE49-F238E27FC236}">
                <a16:creationId xmlns:a16="http://schemas.microsoft.com/office/drawing/2014/main" id="{2D7EBDAF-A03F-4F52-AF97-69C4525F441C}"/>
              </a:ext>
            </a:extLst>
          </p:cNvPr>
          <p:cNvSpPr/>
          <p:nvPr/>
        </p:nvSpPr>
        <p:spPr>
          <a:xfrm>
            <a:off x="4894535" y="4916648"/>
            <a:ext cx="918315" cy="259089"/>
          </a:xfrm>
          <a:prstGeom prst="roundRect">
            <a:avLst/>
          </a:prstGeom>
          <a:solidFill>
            <a:srgbClr val="DB2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Distribution</a:t>
            </a:r>
          </a:p>
        </p:txBody>
      </p:sp>
      <p:sp>
        <p:nvSpPr>
          <p:cNvPr id="9" name="Rectangle: Rounded Corners 8">
            <a:extLst>
              <a:ext uri="{FF2B5EF4-FFF2-40B4-BE49-F238E27FC236}">
                <a16:creationId xmlns:a16="http://schemas.microsoft.com/office/drawing/2014/main" id="{93400A7B-8195-4C7F-B6BC-3F29A0C46F1E}"/>
              </a:ext>
            </a:extLst>
          </p:cNvPr>
          <p:cNvSpPr/>
          <p:nvPr/>
        </p:nvSpPr>
        <p:spPr>
          <a:xfrm>
            <a:off x="3553665" y="4931030"/>
            <a:ext cx="918315" cy="259089"/>
          </a:xfrm>
          <a:prstGeom prst="roundRect">
            <a:avLst/>
          </a:prstGeom>
          <a:solidFill>
            <a:srgbClr val="DB2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Components</a:t>
            </a:r>
          </a:p>
        </p:txBody>
      </p:sp>
      <p:sp>
        <p:nvSpPr>
          <p:cNvPr id="10" name="Rectangle: Rounded Corners 9">
            <a:extLst>
              <a:ext uri="{FF2B5EF4-FFF2-40B4-BE49-F238E27FC236}">
                <a16:creationId xmlns:a16="http://schemas.microsoft.com/office/drawing/2014/main" id="{61FD50E7-B8EC-4707-85F6-66D350895B7C}"/>
              </a:ext>
            </a:extLst>
          </p:cNvPr>
          <p:cNvSpPr/>
          <p:nvPr/>
        </p:nvSpPr>
        <p:spPr>
          <a:xfrm>
            <a:off x="2074313" y="4931030"/>
            <a:ext cx="918315" cy="259089"/>
          </a:xfrm>
          <a:prstGeom prst="roundRect">
            <a:avLst/>
          </a:prstGeom>
          <a:solidFill>
            <a:srgbClr val="DB2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Power Systems</a:t>
            </a:r>
          </a:p>
        </p:txBody>
      </p:sp>
      <p:sp>
        <p:nvSpPr>
          <p:cNvPr id="11" name="Rectangle: Rounded Corners 10">
            <a:extLst>
              <a:ext uri="{FF2B5EF4-FFF2-40B4-BE49-F238E27FC236}">
                <a16:creationId xmlns:a16="http://schemas.microsoft.com/office/drawing/2014/main" id="{D30254D3-3888-4518-9C10-5A8716940579}"/>
              </a:ext>
            </a:extLst>
          </p:cNvPr>
          <p:cNvSpPr/>
          <p:nvPr/>
        </p:nvSpPr>
        <p:spPr>
          <a:xfrm>
            <a:off x="903245" y="4116471"/>
            <a:ext cx="1277943" cy="497723"/>
          </a:xfrm>
          <a:prstGeom prst="roundRect">
            <a:avLst/>
          </a:prstGeom>
          <a:solidFill>
            <a:schemeClr val="bg1"/>
          </a:solidFill>
          <a:ln w="38100">
            <a:solidFill>
              <a:srgbClr val="DB21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Product Hub</a:t>
            </a:r>
          </a:p>
        </p:txBody>
      </p:sp>
      <p:sp>
        <p:nvSpPr>
          <p:cNvPr id="12" name="Rectangle: Rounded Corners 11">
            <a:extLst>
              <a:ext uri="{FF2B5EF4-FFF2-40B4-BE49-F238E27FC236}">
                <a16:creationId xmlns:a16="http://schemas.microsoft.com/office/drawing/2014/main" id="{88DB5F4D-0AD0-47BD-9DAA-3C2D622F9662}"/>
              </a:ext>
            </a:extLst>
          </p:cNvPr>
          <p:cNvSpPr/>
          <p:nvPr/>
        </p:nvSpPr>
        <p:spPr>
          <a:xfrm>
            <a:off x="2614436" y="4108271"/>
            <a:ext cx="1277943" cy="497723"/>
          </a:xfrm>
          <a:prstGeom prst="roundRect">
            <a:avLst/>
          </a:prstGeom>
          <a:solidFill>
            <a:schemeClr val="bg1"/>
          </a:solidFill>
          <a:ln w="38100">
            <a:solidFill>
              <a:srgbClr val="DB21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Customer Hub</a:t>
            </a:r>
          </a:p>
        </p:txBody>
      </p:sp>
      <p:sp>
        <p:nvSpPr>
          <p:cNvPr id="13" name="Rectangle: Rounded Corners 12">
            <a:extLst>
              <a:ext uri="{FF2B5EF4-FFF2-40B4-BE49-F238E27FC236}">
                <a16:creationId xmlns:a16="http://schemas.microsoft.com/office/drawing/2014/main" id="{CFB692BC-7E44-4358-9A44-AAEB9C36AB5E}"/>
              </a:ext>
            </a:extLst>
          </p:cNvPr>
          <p:cNvSpPr/>
          <p:nvPr/>
        </p:nvSpPr>
        <p:spPr>
          <a:xfrm>
            <a:off x="4322434" y="4067371"/>
            <a:ext cx="1277943" cy="497723"/>
          </a:xfrm>
          <a:prstGeom prst="roundRect">
            <a:avLst/>
          </a:prstGeom>
          <a:solidFill>
            <a:schemeClr val="bg1"/>
          </a:solidFill>
          <a:ln w="38100">
            <a:solidFill>
              <a:srgbClr val="DB21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 Hub</a:t>
            </a:r>
          </a:p>
        </p:txBody>
      </p:sp>
      <p:sp>
        <p:nvSpPr>
          <p:cNvPr id="14" name="Rectangle: Rounded Corners 13">
            <a:extLst>
              <a:ext uri="{FF2B5EF4-FFF2-40B4-BE49-F238E27FC236}">
                <a16:creationId xmlns:a16="http://schemas.microsoft.com/office/drawing/2014/main" id="{149861E2-591F-4651-96FD-2B503E781E52}"/>
              </a:ext>
            </a:extLst>
          </p:cNvPr>
          <p:cNvSpPr/>
          <p:nvPr/>
        </p:nvSpPr>
        <p:spPr>
          <a:xfrm>
            <a:off x="6122221" y="4127726"/>
            <a:ext cx="1277943" cy="4977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Other Enterprise Master Data </a:t>
            </a:r>
          </a:p>
          <a:p>
            <a:pPr algn="ctr"/>
            <a:r>
              <a:rPr lang="en-US" sz="1200" dirty="0">
                <a:solidFill>
                  <a:schemeClr val="tx1"/>
                </a:solidFill>
              </a:rPr>
              <a:t>( IT/Finance/</a:t>
            </a:r>
            <a:r>
              <a:rPr lang="en-US" sz="1200" dirty="0" err="1">
                <a:solidFill>
                  <a:schemeClr val="tx1"/>
                </a:solidFill>
              </a:rPr>
              <a:t>etc</a:t>
            </a:r>
            <a:r>
              <a:rPr lang="en-US" sz="1200" dirty="0">
                <a:solidFill>
                  <a:schemeClr val="tx1"/>
                </a:solidFill>
              </a:rPr>
              <a:t>)</a:t>
            </a:r>
          </a:p>
        </p:txBody>
      </p:sp>
      <p:sp>
        <p:nvSpPr>
          <p:cNvPr id="15" name="TextBox 14">
            <a:extLst>
              <a:ext uri="{FF2B5EF4-FFF2-40B4-BE49-F238E27FC236}">
                <a16:creationId xmlns:a16="http://schemas.microsoft.com/office/drawing/2014/main" id="{C00A6DF1-3106-4DF8-9840-D575B809EAA2}"/>
              </a:ext>
            </a:extLst>
          </p:cNvPr>
          <p:cNvSpPr txBox="1"/>
          <p:nvPr/>
        </p:nvSpPr>
        <p:spPr>
          <a:xfrm>
            <a:off x="835894" y="3754536"/>
            <a:ext cx="1876804" cy="276999"/>
          </a:xfrm>
          <a:prstGeom prst="rect">
            <a:avLst/>
          </a:prstGeom>
          <a:noFill/>
          <a:ln>
            <a:noFill/>
          </a:ln>
        </p:spPr>
        <p:txBody>
          <a:bodyPr wrap="square" rtlCol="0">
            <a:spAutoFit/>
          </a:bodyPr>
          <a:lstStyle/>
          <a:p>
            <a:r>
              <a:rPr lang="en-US" sz="1200" dirty="0">
                <a:solidFill>
                  <a:schemeClr val="bg1"/>
                </a:solidFill>
              </a:rPr>
              <a:t>Oracle MDM Suite</a:t>
            </a:r>
          </a:p>
        </p:txBody>
      </p:sp>
      <p:sp>
        <p:nvSpPr>
          <p:cNvPr id="16" name="Rectangle: Rounded Corners 15">
            <a:extLst>
              <a:ext uri="{FF2B5EF4-FFF2-40B4-BE49-F238E27FC236}">
                <a16:creationId xmlns:a16="http://schemas.microsoft.com/office/drawing/2014/main" id="{9ACF07EB-1FFB-49CD-844B-21D9949C9471}"/>
              </a:ext>
            </a:extLst>
          </p:cNvPr>
          <p:cNvSpPr/>
          <p:nvPr/>
        </p:nvSpPr>
        <p:spPr>
          <a:xfrm>
            <a:off x="1166710" y="3224586"/>
            <a:ext cx="4969287" cy="2391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Oracle Fusion Middleware</a:t>
            </a:r>
          </a:p>
        </p:txBody>
      </p:sp>
      <p:sp>
        <p:nvSpPr>
          <p:cNvPr id="17" name="Rectangle: Rounded Corners 16">
            <a:extLst>
              <a:ext uri="{FF2B5EF4-FFF2-40B4-BE49-F238E27FC236}">
                <a16:creationId xmlns:a16="http://schemas.microsoft.com/office/drawing/2014/main" id="{2686AE69-00B3-4949-9BED-0E323EB7D6A9}"/>
              </a:ext>
            </a:extLst>
          </p:cNvPr>
          <p:cNvSpPr/>
          <p:nvPr/>
        </p:nvSpPr>
        <p:spPr>
          <a:xfrm>
            <a:off x="1166709" y="2873453"/>
            <a:ext cx="4969287" cy="2391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Application Integration Architecture</a:t>
            </a:r>
          </a:p>
        </p:txBody>
      </p:sp>
      <p:sp>
        <p:nvSpPr>
          <p:cNvPr id="19" name="TextBox 18">
            <a:extLst>
              <a:ext uri="{FF2B5EF4-FFF2-40B4-BE49-F238E27FC236}">
                <a16:creationId xmlns:a16="http://schemas.microsoft.com/office/drawing/2014/main" id="{298FEE2E-0E54-4CA2-8310-C01A267608B7}"/>
              </a:ext>
            </a:extLst>
          </p:cNvPr>
          <p:cNvSpPr txBox="1"/>
          <p:nvPr/>
        </p:nvSpPr>
        <p:spPr>
          <a:xfrm>
            <a:off x="931034" y="2610067"/>
            <a:ext cx="1917166" cy="276999"/>
          </a:xfrm>
          <a:prstGeom prst="rect">
            <a:avLst/>
          </a:prstGeom>
          <a:noFill/>
          <a:ln>
            <a:noFill/>
          </a:ln>
        </p:spPr>
        <p:txBody>
          <a:bodyPr wrap="square" rtlCol="0">
            <a:spAutoFit/>
          </a:bodyPr>
          <a:lstStyle/>
          <a:p>
            <a:r>
              <a:rPr lang="en-US" sz="1200" dirty="0">
                <a:solidFill>
                  <a:schemeClr val="bg1"/>
                </a:solidFill>
              </a:rPr>
              <a:t>API &amp; Integration</a:t>
            </a:r>
          </a:p>
        </p:txBody>
      </p:sp>
      <p:sp>
        <p:nvSpPr>
          <p:cNvPr id="20" name="Rectangle: Rounded Corners 19">
            <a:extLst>
              <a:ext uri="{FF2B5EF4-FFF2-40B4-BE49-F238E27FC236}">
                <a16:creationId xmlns:a16="http://schemas.microsoft.com/office/drawing/2014/main" id="{BB290BA2-6BBE-46CC-8AE7-D6D947487998}"/>
              </a:ext>
            </a:extLst>
          </p:cNvPr>
          <p:cNvSpPr/>
          <p:nvPr/>
        </p:nvSpPr>
        <p:spPr>
          <a:xfrm>
            <a:off x="2441700" y="1405850"/>
            <a:ext cx="5039498" cy="904490"/>
          </a:xfrm>
          <a:prstGeom prst="roundRect">
            <a:avLst/>
          </a:prstGeom>
          <a:solidFill>
            <a:srgbClr val="48484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1" name="TextBox 20">
            <a:extLst>
              <a:ext uri="{FF2B5EF4-FFF2-40B4-BE49-F238E27FC236}">
                <a16:creationId xmlns:a16="http://schemas.microsoft.com/office/drawing/2014/main" id="{79763FCA-DF4E-429C-8B61-9B82EEC6F3B5}"/>
              </a:ext>
            </a:extLst>
          </p:cNvPr>
          <p:cNvSpPr txBox="1"/>
          <p:nvPr/>
        </p:nvSpPr>
        <p:spPr>
          <a:xfrm>
            <a:off x="2549812" y="1420574"/>
            <a:ext cx="3486937" cy="276999"/>
          </a:xfrm>
          <a:prstGeom prst="rect">
            <a:avLst/>
          </a:prstGeom>
          <a:noFill/>
        </p:spPr>
        <p:txBody>
          <a:bodyPr wrap="square" rtlCol="0">
            <a:spAutoFit/>
          </a:bodyPr>
          <a:lstStyle/>
          <a:p>
            <a:r>
              <a:rPr lang="en-US" sz="1200" dirty="0">
                <a:solidFill>
                  <a:schemeClr val="bg1"/>
                </a:solidFill>
              </a:rPr>
              <a:t>Enterprise Operational Applications</a:t>
            </a:r>
          </a:p>
        </p:txBody>
      </p:sp>
      <p:sp>
        <p:nvSpPr>
          <p:cNvPr id="22" name="Oval 21">
            <a:extLst>
              <a:ext uri="{FF2B5EF4-FFF2-40B4-BE49-F238E27FC236}">
                <a16:creationId xmlns:a16="http://schemas.microsoft.com/office/drawing/2014/main" id="{21FD88D5-376F-446B-B96E-98E81F6EBE14}"/>
              </a:ext>
            </a:extLst>
          </p:cNvPr>
          <p:cNvSpPr/>
          <p:nvPr/>
        </p:nvSpPr>
        <p:spPr>
          <a:xfrm>
            <a:off x="2536837" y="1713210"/>
            <a:ext cx="2649442" cy="530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Oracle</a:t>
            </a:r>
            <a:r>
              <a:rPr lang="en-US" sz="1000" dirty="0">
                <a:solidFill>
                  <a:schemeClr val="tx1"/>
                </a:solidFill>
              </a:rPr>
              <a:t> </a:t>
            </a:r>
          </a:p>
          <a:p>
            <a:pPr algn="ctr"/>
            <a:r>
              <a:rPr lang="en-US" sz="1000" dirty="0">
                <a:solidFill>
                  <a:schemeClr val="tx1"/>
                </a:solidFill>
              </a:rPr>
              <a:t>EBS   Siebel</a:t>
            </a:r>
          </a:p>
          <a:p>
            <a:pPr algn="ctr"/>
            <a:r>
              <a:rPr lang="en-US" sz="1000" dirty="0">
                <a:solidFill>
                  <a:schemeClr val="tx1"/>
                </a:solidFill>
              </a:rPr>
              <a:t>JDE PeopleSoft</a:t>
            </a:r>
          </a:p>
        </p:txBody>
      </p:sp>
      <p:sp>
        <p:nvSpPr>
          <p:cNvPr id="23" name="Rectangle: Rounded Corners 22">
            <a:extLst>
              <a:ext uri="{FF2B5EF4-FFF2-40B4-BE49-F238E27FC236}">
                <a16:creationId xmlns:a16="http://schemas.microsoft.com/office/drawing/2014/main" id="{04BF1C81-ADF0-4D3A-9168-B18469EA7474}"/>
              </a:ext>
            </a:extLst>
          </p:cNvPr>
          <p:cNvSpPr/>
          <p:nvPr/>
        </p:nvSpPr>
        <p:spPr>
          <a:xfrm>
            <a:off x="5480833" y="1753288"/>
            <a:ext cx="1701173" cy="5206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External Apps</a:t>
            </a:r>
          </a:p>
          <a:p>
            <a:pPr algn="ctr"/>
            <a:r>
              <a:rPr lang="en-US" sz="900" b="1" dirty="0">
                <a:solidFill>
                  <a:schemeClr val="accent1"/>
                </a:solidFill>
              </a:rPr>
              <a:t>SAP</a:t>
            </a:r>
          </a:p>
          <a:p>
            <a:pPr algn="ctr"/>
            <a:r>
              <a:rPr lang="en-US" sz="900" dirty="0">
                <a:solidFill>
                  <a:schemeClr val="tx1"/>
                </a:solidFill>
              </a:rPr>
              <a:t>Custom</a:t>
            </a:r>
          </a:p>
          <a:p>
            <a:pPr algn="ctr"/>
            <a:r>
              <a:rPr lang="en-US" sz="900" dirty="0">
                <a:solidFill>
                  <a:schemeClr val="tx1"/>
                </a:solidFill>
              </a:rPr>
              <a:t>Success Factors</a:t>
            </a:r>
          </a:p>
        </p:txBody>
      </p:sp>
      <p:sp>
        <p:nvSpPr>
          <p:cNvPr id="24" name="Rectangle: Rounded Corners 23">
            <a:extLst>
              <a:ext uri="{FF2B5EF4-FFF2-40B4-BE49-F238E27FC236}">
                <a16:creationId xmlns:a16="http://schemas.microsoft.com/office/drawing/2014/main" id="{9D50FAC6-E76F-46A5-B606-2500128CCB71}"/>
              </a:ext>
            </a:extLst>
          </p:cNvPr>
          <p:cNvSpPr/>
          <p:nvPr/>
        </p:nvSpPr>
        <p:spPr>
          <a:xfrm>
            <a:off x="1542217" y="1420574"/>
            <a:ext cx="787043" cy="888333"/>
          </a:xfrm>
          <a:prstGeom prst="roundRect">
            <a:avLst/>
          </a:prstGeom>
          <a:solidFill>
            <a:srgbClr val="DB210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External Data providers</a:t>
            </a:r>
          </a:p>
        </p:txBody>
      </p:sp>
      <p:sp>
        <p:nvSpPr>
          <p:cNvPr id="25" name="Rectangle: Rounded Corners 24">
            <a:extLst>
              <a:ext uri="{FF2B5EF4-FFF2-40B4-BE49-F238E27FC236}">
                <a16:creationId xmlns:a16="http://schemas.microsoft.com/office/drawing/2014/main" id="{6F9E4A3B-C3E8-4679-9273-95C7BF1BC6E9}"/>
              </a:ext>
            </a:extLst>
          </p:cNvPr>
          <p:cNvSpPr/>
          <p:nvPr/>
        </p:nvSpPr>
        <p:spPr>
          <a:xfrm>
            <a:off x="651386" y="1417412"/>
            <a:ext cx="787043" cy="888333"/>
          </a:xfrm>
          <a:prstGeom prst="roundRect">
            <a:avLst/>
          </a:prstGeom>
          <a:solidFill>
            <a:srgbClr val="DB210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Partner </a:t>
            </a:r>
            <a:r>
              <a:rPr lang="en-US" sz="900" dirty="0">
                <a:solidFill>
                  <a:schemeClr val="bg1"/>
                </a:solidFill>
              </a:rPr>
              <a:t>Integration</a:t>
            </a:r>
            <a:r>
              <a:rPr lang="en-US" sz="1000" dirty="0">
                <a:solidFill>
                  <a:schemeClr val="bg1"/>
                </a:solidFill>
              </a:rPr>
              <a:t> Services</a:t>
            </a:r>
          </a:p>
        </p:txBody>
      </p:sp>
      <p:sp>
        <p:nvSpPr>
          <p:cNvPr id="26" name="Arrow: Up-Down 25">
            <a:extLst>
              <a:ext uri="{FF2B5EF4-FFF2-40B4-BE49-F238E27FC236}">
                <a16:creationId xmlns:a16="http://schemas.microsoft.com/office/drawing/2014/main" id="{827312EB-FB02-4017-AB56-9552487CA381}"/>
              </a:ext>
            </a:extLst>
          </p:cNvPr>
          <p:cNvSpPr/>
          <p:nvPr/>
        </p:nvSpPr>
        <p:spPr>
          <a:xfrm>
            <a:off x="4872036" y="2493614"/>
            <a:ext cx="60541" cy="141206"/>
          </a:xfrm>
          <a:prstGeom prst="upDown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Arrow: Up-Down 26">
            <a:extLst>
              <a:ext uri="{FF2B5EF4-FFF2-40B4-BE49-F238E27FC236}">
                <a16:creationId xmlns:a16="http://schemas.microsoft.com/office/drawing/2014/main" id="{D827F93B-992D-49D0-9DD0-FF6706A69FB5}"/>
              </a:ext>
            </a:extLst>
          </p:cNvPr>
          <p:cNvSpPr/>
          <p:nvPr/>
        </p:nvSpPr>
        <p:spPr>
          <a:xfrm>
            <a:off x="4887892" y="3075131"/>
            <a:ext cx="60541" cy="141206"/>
          </a:xfrm>
          <a:prstGeom prst="upDown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Arrow: Up-Down 27">
            <a:extLst>
              <a:ext uri="{FF2B5EF4-FFF2-40B4-BE49-F238E27FC236}">
                <a16:creationId xmlns:a16="http://schemas.microsoft.com/office/drawing/2014/main" id="{7AA79ADE-4D7D-4F29-86E6-ABAE7C0B5257}"/>
              </a:ext>
            </a:extLst>
          </p:cNvPr>
          <p:cNvSpPr/>
          <p:nvPr/>
        </p:nvSpPr>
        <p:spPr>
          <a:xfrm>
            <a:off x="4931136" y="3556674"/>
            <a:ext cx="60541" cy="141206"/>
          </a:xfrm>
          <a:prstGeom prst="upDown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Arrow: Up-Down 28">
            <a:extLst>
              <a:ext uri="{FF2B5EF4-FFF2-40B4-BE49-F238E27FC236}">
                <a16:creationId xmlns:a16="http://schemas.microsoft.com/office/drawing/2014/main" id="{547048A9-D637-4220-966E-785D2E5C4163}"/>
              </a:ext>
            </a:extLst>
          </p:cNvPr>
          <p:cNvSpPr/>
          <p:nvPr/>
        </p:nvSpPr>
        <p:spPr>
          <a:xfrm>
            <a:off x="3942438" y="4745297"/>
            <a:ext cx="60541" cy="141206"/>
          </a:xfrm>
          <a:prstGeom prst="upDown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Arrow: Left-Right 29">
            <a:extLst>
              <a:ext uri="{FF2B5EF4-FFF2-40B4-BE49-F238E27FC236}">
                <a16:creationId xmlns:a16="http://schemas.microsoft.com/office/drawing/2014/main" id="{FDE4F4DC-E7CA-41DC-A6FF-627A772B374A}"/>
              </a:ext>
            </a:extLst>
          </p:cNvPr>
          <p:cNvSpPr/>
          <p:nvPr/>
        </p:nvSpPr>
        <p:spPr>
          <a:xfrm>
            <a:off x="2281985" y="4314794"/>
            <a:ext cx="266673" cy="42339"/>
          </a:xfrm>
          <a:prstGeom prst="leftRight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Arrow: Left-Right 30">
            <a:extLst>
              <a:ext uri="{FF2B5EF4-FFF2-40B4-BE49-F238E27FC236}">
                <a16:creationId xmlns:a16="http://schemas.microsoft.com/office/drawing/2014/main" id="{7A5B6239-A0C3-4CBF-8314-02F775306FFE}"/>
              </a:ext>
            </a:extLst>
          </p:cNvPr>
          <p:cNvSpPr/>
          <p:nvPr/>
        </p:nvSpPr>
        <p:spPr>
          <a:xfrm>
            <a:off x="3972709" y="4356098"/>
            <a:ext cx="266673" cy="42339"/>
          </a:xfrm>
          <a:prstGeom prst="leftRight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Arrow: Left-Right 31">
            <a:extLst>
              <a:ext uri="{FF2B5EF4-FFF2-40B4-BE49-F238E27FC236}">
                <a16:creationId xmlns:a16="http://schemas.microsoft.com/office/drawing/2014/main" id="{4FB3562D-EBEA-497F-B6F8-A43517DE9E46}"/>
              </a:ext>
            </a:extLst>
          </p:cNvPr>
          <p:cNvSpPr/>
          <p:nvPr/>
        </p:nvSpPr>
        <p:spPr>
          <a:xfrm>
            <a:off x="1729699" y="5039405"/>
            <a:ext cx="266673" cy="42339"/>
          </a:xfrm>
          <a:prstGeom prst="leftRight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Arrow: Left-Right 32">
            <a:extLst>
              <a:ext uri="{FF2B5EF4-FFF2-40B4-BE49-F238E27FC236}">
                <a16:creationId xmlns:a16="http://schemas.microsoft.com/office/drawing/2014/main" id="{35EBA3DD-3EE9-4DCE-9965-0959BD4A8991}"/>
              </a:ext>
            </a:extLst>
          </p:cNvPr>
          <p:cNvSpPr/>
          <p:nvPr/>
        </p:nvSpPr>
        <p:spPr>
          <a:xfrm>
            <a:off x="5699405" y="4387310"/>
            <a:ext cx="266673" cy="42339"/>
          </a:xfrm>
          <a:prstGeom prst="leftRight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 name="Arrow: Left-Right 33">
            <a:extLst>
              <a:ext uri="{FF2B5EF4-FFF2-40B4-BE49-F238E27FC236}">
                <a16:creationId xmlns:a16="http://schemas.microsoft.com/office/drawing/2014/main" id="{5840F43A-0554-4552-8139-8F8E86D5AE0D}"/>
              </a:ext>
            </a:extLst>
          </p:cNvPr>
          <p:cNvSpPr/>
          <p:nvPr/>
        </p:nvSpPr>
        <p:spPr>
          <a:xfrm>
            <a:off x="4549921" y="5025023"/>
            <a:ext cx="266673" cy="42339"/>
          </a:xfrm>
          <a:prstGeom prst="leftRight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Arrow: Left-Right 34">
            <a:extLst>
              <a:ext uri="{FF2B5EF4-FFF2-40B4-BE49-F238E27FC236}">
                <a16:creationId xmlns:a16="http://schemas.microsoft.com/office/drawing/2014/main" id="{E6A1C919-D233-4EAB-B2C1-33B24EA83EF6}"/>
              </a:ext>
            </a:extLst>
          </p:cNvPr>
          <p:cNvSpPr/>
          <p:nvPr/>
        </p:nvSpPr>
        <p:spPr>
          <a:xfrm>
            <a:off x="3070569" y="5039405"/>
            <a:ext cx="266673" cy="42339"/>
          </a:xfrm>
          <a:prstGeom prst="leftRight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Arrow: Left-Right 35">
            <a:extLst>
              <a:ext uri="{FF2B5EF4-FFF2-40B4-BE49-F238E27FC236}">
                <a16:creationId xmlns:a16="http://schemas.microsoft.com/office/drawing/2014/main" id="{ED59BC88-5CB7-4E07-92CF-036A257293DA}"/>
              </a:ext>
            </a:extLst>
          </p:cNvPr>
          <p:cNvSpPr/>
          <p:nvPr/>
        </p:nvSpPr>
        <p:spPr>
          <a:xfrm>
            <a:off x="5978996" y="4997066"/>
            <a:ext cx="266673" cy="42339"/>
          </a:xfrm>
          <a:prstGeom prst="leftRight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Arrow: Left-Right 36">
            <a:extLst>
              <a:ext uri="{FF2B5EF4-FFF2-40B4-BE49-F238E27FC236}">
                <a16:creationId xmlns:a16="http://schemas.microsoft.com/office/drawing/2014/main" id="{6EB523B2-CE95-4AC3-9B1D-1A550B29C625}"/>
              </a:ext>
            </a:extLst>
          </p:cNvPr>
          <p:cNvSpPr/>
          <p:nvPr/>
        </p:nvSpPr>
        <p:spPr>
          <a:xfrm>
            <a:off x="1334640" y="1864298"/>
            <a:ext cx="266673" cy="42339"/>
          </a:xfrm>
          <a:prstGeom prst="leftRight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Arrow: Left-Right 37">
            <a:extLst>
              <a:ext uri="{FF2B5EF4-FFF2-40B4-BE49-F238E27FC236}">
                <a16:creationId xmlns:a16="http://schemas.microsoft.com/office/drawing/2014/main" id="{EFB18B21-E7F9-45F0-923F-F31D480F5D1B}"/>
              </a:ext>
            </a:extLst>
          </p:cNvPr>
          <p:cNvSpPr/>
          <p:nvPr/>
        </p:nvSpPr>
        <p:spPr>
          <a:xfrm>
            <a:off x="2270871" y="1875139"/>
            <a:ext cx="266673" cy="42339"/>
          </a:xfrm>
          <a:prstGeom prst="leftRight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1" name="Rectangle 40">
            <a:extLst>
              <a:ext uri="{FF2B5EF4-FFF2-40B4-BE49-F238E27FC236}">
                <a16:creationId xmlns:a16="http://schemas.microsoft.com/office/drawing/2014/main" id="{0310B307-6DEC-44A4-9D93-DE3319132865}"/>
              </a:ext>
            </a:extLst>
          </p:cNvPr>
          <p:cNvSpPr/>
          <p:nvPr/>
        </p:nvSpPr>
        <p:spPr>
          <a:xfrm>
            <a:off x="508000" y="1244600"/>
            <a:ext cx="7221468" cy="4207550"/>
          </a:xfrm>
          <a:prstGeom prst="rect">
            <a:avLst/>
          </a:prstGeom>
          <a:noFill/>
          <a:ln w="381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FA39E6E1-2400-41E0-AEFB-7A66D0D639C5}"/>
              </a:ext>
            </a:extLst>
          </p:cNvPr>
          <p:cNvSpPr/>
          <p:nvPr/>
        </p:nvSpPr>
        <p:spPr>
          <a:xfrm>
            <a:off x="8329793" y="3173032"/>
            <a:ext cx="1194168" cy="641904"/>
          </a:xfrm>
          <a:prstGeom prst="roundRect">
            <a:avLst/>
          </a:prstGeom>
          <a:solidFill>
            <a:srgbClr val="DB210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049D639-130C-4663-BD44-C0DA742F0805}"/>
              </a:ext>
            </a:extLst>
          </p:cNvPr>
          <p:cNvSpPr txBox="1"/>
          <p:nvPr/>
        </p:nvSpPr>
        <p:spPr>
          <a:xfrm>
            <a:off x="8325331" y="3260230"/>
            <a:ext cx="1198626" cy="461665"/>
          </a:xfrm>
          <a:prstGeom prst="rect">
            <a:avLst/>
          </a:prstGeom>
          <a:noFill/>
        </p:spPr>
        <p:txBody>
          <a:bodyPr wrap="square" rtlCol="0">
            <a:spAutoFit/>
          </a:bodyPr>
          <a:lstStyle/>
          <a:p>
            <a:pPr algn="ctr"/>
            <a:r>
              <a:rPr lang="en-US" sz="1200" dirty="0">
                <a:solidFill>
                  <a:schemeClr val="bg1"/>
                </a:solidFill>
              </a:rPr>
              <a:t>Governance  Council</a:t>
            </a:r>
          </a:p>
        </p:txBody>
      </p:sp>
      <p:sp>
        <p:nvSpPr>
          <p:cNvPr id="45" name="Rectangle: Rounded Corners 44">
            <a:extLst>
              <a:ext uri="{FF2B5EF4-FFF2-40B4-BE49-F238E27FC236}">
                <a16:creationId xmlns:a16="http://schemas.microsoft.com/office/drawing/2014/main" id="{C456C4DB-7BB8-4DEF-BF59-18F11EA8D352}"/>
              </a:ext>
            </a:extLst>
          </p:cNvPr>
          <p:cNvSpPr/>
          <p:nvPr/>
        </p:nvSpPr>
        <p:spPr>
          <a:xfrm>
            <a:off x="8321152" y="3909820"/>
            <a:ext cx="1194168" cy="641904"/>
          </a:xfrm>
          <a:prstGeom prst="roundRect">
            <a:avLst/>
          </a:prstGeom>
          <a:solidFill>
            <a:srgbClr val="DB210B">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148DDFA-8E34-4064-BE8D-BCE23F0ADEBD}"/>
              </a:ext>
            </a:extLst>
          </p:cNvPr>
          <p:cNvSpPr txBox="1"/>
          <p:nvPr/>
        </p:nvSpPr>
        <p:spPr>
          <a:xfrm>
            <a:off x="8316690" y="3997018"/>
            <a:ext cx="1198626" cy="461665"/>
          </a:xfrm>
          <a:prstGeom prst="rect">
            <a:avLst/>
          </a:prstGeom>
          <a:noFill/>
        </p:spPr>
        <p:txBody>
          <a:bodyPr wrap="square" rtlCol="0">
            <a:spAutoFit/>
          </a:bodyPr>
          <a:lstStyle/>
          <a:p>
            <a:pPr algn="ctr"/>
            <a:r>
              <a:rPr lang="en-US" sz="1200" dirty="0">
                <a:solidFill>
                  <a:schemeClr val="bg1"/>
                </a:solidFill>
              </a:rPr>
              <a:t>Steward </a:t>
            </a:r>
          </a:p>
          <a:p>
            <a:pPr algn="ctr"/>
            <a:r>
              <a:rPr lang="en-US" sz="1200" dirty="0">
                <a:solidFill>
                  <a:schemeClr val="bg1"/>
                </a:solidFill>
              </a:rPr>
              <a:t>Team</a:t>
            </a:r>
          </a:p>
        </p:txBody>
      </p:sp>
      <p:sp>
        <p:nvSpPr>
          <p:cNvPr id="47" name="Rectangle: Rounded Corners 46">
            <a:extLst>
              <a:ext uri="{FF2B5EF4-FFF2-40B4-BE49-F238E27FC236}">
                <a16:creationId xmlns:a16="http://schemas.microsoft.com/office/drawing/2014/main" id="{90793E45-714A-4FB2-BEDE-4C7276265319}"/>
              </a:ext>
            </a:extLst>
          </p:cNvPr>
          <p:cNvSpPr/>
          <p:nvPr/>
        </p:nvSpPr>
        <p:spPr>
          <a:xfrm>
            <a:off x="8321152" y="4663035"/>
            <a:ext cx="1194168" cy="641904"/>
          </a:xfrm>
          <a:prstGeom prst="roundRect">
            <a:avLst/>
          </a:prstGeom>
          <a:solidFill>
            <a:srgbClr val="DB210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65B23435-2654-4A9E-A4BF-6C32272DA802}"/>
              </a:ext>
            </a:extLst>
          </p:cNvPr>
          <p:cNvSpPr txBox="1"/>
          <p:nvPr/>
        </p:nvSpPr>
        <p:spPr>
          <a:xfrm>
            <a:off x="8316690" y="4750233"/>
            <a:ext cx="1198626" cy="461665"/>
          </a:xfrm>
          <a:prstGeom prst="rect">
            <a:avLst/>
          </a:prstGeom>
          <a:noFill/>
        </p:spPr>
        <p:txBody>
          <a:bodyPr wrap="square" rtlCol="0">
            <a:spAutoFit/>
          </a:bodyPr>
          <a:lstStyle/>
          <a:p>
            <a:pPr algn="ctr"/>
            <a:r>
              <a:rPr lang="en-US" sz="1200" dirty="0">
                <a:solidFill>
                  <a:schemeClr val="bg1"/>
                </a:solidFill>
              </a:rPr>
              <a:t>Custodian </a:t>
            </a:r>
          </a:p>
          <a:p>
            <a:pPr algn="ctr"/>
            <a:r>
              <a:rPr lang="en-US" sz="1200" dirty="0">
                <a:solidFill>
                  <a:schemeClr val="bg1"/>
                </a:solidFill>
              </a:rPr>
              <a:t>Team</a:t>
            </a:r>
          </a:p>
        </p:txBody>
      </p:sp>
      <p:sp>
        <p:nvSpPr>
          <p:cNvPr id="49" name="Rectangle 48">
            <a:extLst>
              <a:ext uri="{FF2B5EF4-FFF2-40B4-BE49-F238E27FC236}">
                <a16:creationId xmlns:a16="http://schemas.microsoft.com/office/drawing/2014/main" id="{47B02FE7-1204-430C-B1CB-F87EF735F3B2}"/>
              </a:ext>
            </a:extLst>
          </p:cNvPr>
          <p:cNvSpPr/>
          <p:nvPr/>
        </p:nvSpPr>
        <p:spPr>
          <a:xfrm>
            <a:off x="8175344" y="3003550"/>
            <a:ext cx="1498600" cy="2448600"/>
          </a:xfrm>
          <a:prstGeom prst="rect">
            <a:avLst/>
          </a:prstGeom>
          <a:noFill/>
          <a:ln>
            <a:solidFill>
              <a:srgbClr val="48484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static.thenounproject.com/png/655505-200.png">
            <a:extLst>
              <a:ext uri="{FF2B5EF4-FFF2-40B4-BE49-F238E27FC236}">
                <a16:creationId xmlns:a16="http://schemas.microsoft.com/office/drawing/2014/main" id="{0EA2DBB8-67A4-42DB-833C-8C7B4EF9241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759255" y="4100657"/>
            <a:ext cx="311483" cy="311483"/>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28ED40F3-4996-4B6D-BC26-B3467D923E04}"/>
              </a:ext>
            </a:extLst>
          </p:cNvPr>
          <p:cNvSpPr/>
          <p:nvPr/>
        </p:nvSpPr>
        <p:spPr>
          <a:xfrm>
            <a:off x="9885313" y="1232045"/>
            <a:ext cx="1944094" cy="4072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ate Placeholder 50">
            <a:extLst>
              <a:ext uri="{FF2B5EF4-FFF2-40B4-BE49-F238E27FC236}">
                <a16:creationId xmlns:a16="http://schemas.microsoft.com/office/drawing/2014/main" id="{A38F830F-31FC-4E5D-8FDF-70161409FDB3}"/>
              </a:ext>
            </a:extLst>
          </p:cNvPr>
          <p:cNvSpPr>
            <a:spLocks noGrp="1"/>
          </p:cNvSpPr>
          <p:nvPr>
            <p:ph type="dt" sz="half" idx="10"/>
          </p:nvPr>
        </p:nvSpPr>
        <p:spPr/>
        <p:txBody>
          <a:bodyPr/>
          <a:lstStyle/>
          <a:p>
            <a:r>
              <a:rPr lang="en-US"/>
              <a:t>12/13/2018</a:t>
            </a:r>
            <a:endParaRPr lang="en-US" dirty="0"/>
          </a:p>
        </p:txBody>
      </p:sp>
      <p:sp>
        <p:nvSpPr>
          <p:cNvPr id="53" name="Footer Placeholder 52">
            <a:extLst>
              <a:ext uri="{FF2B5EF4-FFF2-40B4-BE49-F238E27FC236}">
                <a16:creationId xmlns:a16="http://schemas.microsoft.com/office/drawing/2014/main" id="{8FC41B0B-9911-44D5-A795-3A8A87FE0A0B}"/>
              </a:ext>
            </a:extLst>
          </p:cNvPr>
          <p:cNvSpPr>
            <a:spLocks noGrp="1"/>
          </p:cNvSpPr>
          <p:nvPr>
            <p:ph type="ftr" sz="quarter" idx="11"/>
          </p:nvPr>
        </p:nvSpPr>
        <p:spPr/>
        <p:txBody>
          <a:bodyPr/>
          <a:lstStyle/>
          <a:p>
            <a:r>
              <a:rPr lang="en-US"/>
              <a:t>Digitizing Cummins</a:t>
            </a:r>
            <a:endParaRPr lang="en-US" dirty="0"/>
          </a:p>
        </p:txBody>
      </p:sp>
      <p:sp>
        <p:nvSpPr>
          <p:cNvPr id="54" name="TextBox 53">
            <a:extLst>
              <a:ext uri="{FF2B5EF4-FFF2-40B4-BE49-F238E27FC236}">
                <a16:creationId xmlns:a16="http://schemas.microsoft.com/office/drawing/2014/main" id="{801CDED1-6CDD-4DA0-88F6-076CB5E96E12}"/>
              </a:ext>
            </a:extLst>
          </p:cNvPr>
          <p:cNvSpPr txBox="1"/>
          <p:nvPr/>
        </p:nvSpPr>
        <p:spPr>
          <a:xfrm>
            <a:off x="10117687" y="1653363"/>
            <a:ext cx="1727546" cy="1477328"/>
          </a:xfrm>
          <a:prstGeom prst="rect">
            <a:avLst/>
          </a:prstGeom>
          <a:noFill/>
        </p:spPr>
        <p:txBody>
          <a:bodyPr wrap="square" rtlCol="0">
            <a:spAutoFit/>
          </a:bodyPr>
          <a:lstStyle/>
          <a:p>
            <a:r>
              <a:rPr lang="en-US" dirty="0"/>
              <a:t>Short description/ key characteristics of the future MDM</a:t>
            </a:r>
          </a:p>
        </p:txBody>
      </p:sp>
      <p:sp>
        <p:nvSpPr>
          <p:cNvPr id="52" name="Oval 51">
            <a:extLst>
              <a:ext uri="{FF2B5EF4-FFF2-40B4-BE49-F238E27FC236}">
                <a16:creationId xmlns:a16="http://schemas.microsoft.com/office/drawing/2014/main" id="{2A26CA6C-F397-4D2D-B154-CE0930F91538}"/>
              </a:ext>
            </a:extLst>
          </p:cNvPr>
          <p:cNvSpPr/>
          <p:nvPr/>
        </p:nvSpPr>
        <p:spPr>
          <a:xfrm>
            <a:off x="3158676"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719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D561A0-86A8-493B-A8A5-28F0D70BD41C}"/>
              </a:ext>
            </a:extLst>
          </p:cNvPr>
          <p:cNvSpPr>
            <a:spLocks noGrp="1"/>
          </p:cNvSpPr>
          <p:nvPr>
            <p:ph type="dt" sz="half" idx="10"/>
          </p:nvPr>
        </p:nvSpPr>
        <p:spPr/>
        <p:txBody>
          <a:bodyPr/>
          <a:lstStyle/>
          <a:p>
            <a:r>
              <a:rPr lang="en-US"/>
              <a:t>12/13/2018</a:t>
            </a:r>
            <a:endParaRPr lang="en-US" dirty="0"/>
          </a:p>
        </p:txBody>
      </p:sp>
      <p:sp>
        <p:nvSpPr>
          <p:cNvPr id="3" name="Footer Placeholder 2">
            <a:extLst>
              <a:ext uri="{FF2B5EF4-FFF2-40B4-BE49-F238E27FC236}">
                <a16:creationId xmlns:a16="http://schemas.microsoft.com/office/drawing/2014/main" id="{4EA0E3EF-98CF-47A9-A3CC-917D957EDE11}"/>
              </a:ext>
            </a:extLst>
          </p:cNvPr>
          <p:cNvSpPr>
            <a:spLocks noGrp="1"/>
          </p:cNvSpPr>
          <p:nvPr>
            <p:ph type="ftr" sz="quarter" idx="11"/>
          </p:nvPr>
        </p:nvSpPr>
        <p:spPr/>
        <p:txBody>
          <a:bodyPr/>
          <a:lstStyle/>
          <a:p>
            <a:r>
              <a:rPr lang="en-US"/>
              <a:t>Digitizing Cummins</a:t>
            </a:r>
            <a:endParaRPr lang="en-US" dirty="0"/>
          </a:p>
        </p:txBody>
      </p:sp>
      <p:sp>
        <p:nvSpPr>
          <p:cNvPr id="4" name="Slide Number Placeholder 3">
            <a:extLst>
              <a:ext uri="{FF2B5EF4-FFF2-40B4-BE49-F238E27FC236}">
                <a16:creationId xmlns:a16="http://schemas.microsoft.com/office/drawing/2014/main" id="{3E021198-2D7C-4F9F-83EE-6F945E83DB22}"/>
              </a:ext>
            </a:extLst>
          </p:cNvPr>
          <p:cNvSpPr>
            <a:spLocks noGrp="1"/>
          </p:cNvSpPr>
          <p:nvPr>
            <p:ph type="sldNum" sz="quarter" idx="12"/>
          </p:nvPr>
        </p:nvSpPr>
        <p:spPr/>
        <p:txBody>
          <a:bodyPr/>
          <a:lstStyle/>
          <a:p>
            <a:fld id="{3F10DB90-1E1A-4A52-92A3-0582B7DC5B1B}" type="slidenum">
              <a:rPr lang="en-US" smtClean="0"/>
              <a:t>9</a:t>
            </a:fld>
            <a:endParaRPr lang="en-US"/>
          </a:p>
        </p:txBody>
      </p:sp>
      <p:sp>
        <p:nvSpPr>
          <p:cNvPr id="5" name="Text Placeholder 4">
            <a:extLst>
              <a:ext uri="{FF2B5EF4-FFF2-40B4-BE49-F238E27FC236}">
                <a16:creationId xmlns:a16="http://schemas.microsoft.com/office/drawing/2014/main" id="{1E8BDEFA-AF56-4E78-BCAD-C57E8CED74CC}"/>
              </a:ext>
            </a:extLst>
          </p:cNvPr>
          <p:cNvSpPr>
            <a:spLocks noGrp="1"/>
          </p:cNvSpPr>
          <p:nvPr>
            <p:ph type="body" sz="quarter" idx="13"/>
          </p:nvPr>
        </p:nvSpPr>
        <p:spPr/>
        <p:txBody>
          <a:bodyPr/>
          <a:lstStyle/>
          <a:p>
            <a:r>
              <a:rPr lang="en-US" dirty="0"/>
              <a:t>Challenges- MDM</a:t>
            </a:r>
          </a:p>
        </p:txBody>
      </p:sp>
      <p:cxnSp>
        <p:nvCxnSpPr>
          <p:cNvPr id="8" name="Straight Connector 7">
            <a:extLst>
              <a:ext uri="{FF2B5EF4-FFF2-40B4-BE49-F238E27FC236}">
                <a16:creationId xmlns:a16="http://schemas.microsoft.com/office/drawing/2014/main" id="{ED26AE79-097E-45AF-8AE8-319C9BB91E68}"/>
              </a:ext>
            </a:extLst>
          </p:cNvPr>
          <p:cNvCxnSpPr/>
          <p:nvPr/>
        </p:nvCxnSpPr>
        <p:spPr>
          <a:xfrm>
            <a:off x="8272130" y="1318437"/>
            <a:ext cx="0" cy="4024424"/>
          </a:xfrm>
          <a:prstGeom prst="line">
            <a:avLst/>
          </a:prstGeom>
          <a:ln w="22225">
            <a:solidFill>
              <a:srgbClr val="484848"/>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CCA0F6-1F99-4033-A07D-C531045880F9}"/>
              </a:ext>
            </a:extLst>
          </p:cNvPr>
          <p:cNvCxnSpPr/>
          <p:nvPr/>
        </p:nvCxnSpPr>
        <p:spPr>
          <a:xfrm>
            <a:off x="4336312" y="1318437"/>
            <a:ext cx="0" cy="4024424"/>
          </a:xfrm>
          <a:prstGeom prst="line">
            <a:avLst/>
          </a:prstGeom>
          <a:ln w="22225">
            <a:solidFill>
              <a:srgbClr val="484848"/>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7C1777-3831-45EA-8C26-FCCB59B1E0BB}"/>
              </a:ext>
            </a:extLst>
          </p:cNvPr>
          <p:cNvSpPr txBox="1"/>
          <p:nvPr/>
        </p:nvSpPr>
        <p:spPr>
          <a:xfrm>
            <a:off x="1203907" y="1158832"/>
            <a:ext cx="1878564" cy="338554"/>
          </a:xfrm>
          <a:prstGeom prst="rect">
            <a:avLst/>
          </a:prstGeom>
          <a:solidFill>
            <a:srgbClr val="DB210B">
              <a:alpha val="70000"/>
            </a:srgbClr>
          </a:solidFill>
          <a:effectLst>
            <a:outerShdw blurRad="50800" dist="38100" dir="2700000" algn="tl" rotWithShape="0">
              <a:prstClr val="black">
                <a:alpha val="40000"/>
              </a:prstClr>
            </a:outerShdw>
          </a:effectLst>
        </p:spPr>
        <p:txBody>
          <a:bodyPr wrap="square" rtlCol="0">
            <a:spAutoFit/>
          </a:bodyPr>
          <a:lstStyle/>
          <a:p>
            <a:pPr algn="ctr"/>
            <a:r>
              <a:rPr lang="en-US" sz="1600" dirty="0">
                <a:solidFill>
                  <a:schemeClr val="bg1"/>
                </a:solidFill>
              </a:rPr>
              <a:t>Integration with SAP</a:t>
            </a:r>
          </a:p>
        </p:txBody>
      </p:sp>
      <p:sp>
        <p:nvSpPr>
          <p:cNvPr id="11" name="TextBox 10">
            <a:extLst>
              <a:ext uri="{FF2B5EF4-FFF2-40B4-BE49-F238E27FC236}">
                <a16:creationId xmlns:a16="http://schemas.microsoft.com/office/drawing/2014/main" id="{DA38E9C4-5156-4E80-AF8D-3D1ADF0ADEDC}"/>
              </a:ext>
            </a:extLst>
          </p:cNvPr>
          <p:cNvSpPr txBox="1"/>
          <p:nvPr/>
        </p:nvSpPr>
        <p:spPr>
          <a:xfrm>
            <a:off x="4862035" y="1170084"/>
            <a:ext cx="2862186" cy="276999"/>
          </a:xfrm>
          <a:prstGeom prst="rect">
            <a:avLst/>
          </a:prstGeom>
          <a:solidFill>
            <a:srgbClr val="DB210B">
              <a:alpha val="70000"/>
            </a:srgbClr>
          </a:solidFill>
          <a:effectLst>
            <a:outerShdw blurRad="50800" dist="38100" dir="2700000" algn="tl" rotWithShape="0">
              <a:prstClr val="black">
                <a:alpha val="40000"/>
              </a:prstClr>
            </a:outerShdw>
          </a:effectLst>
        </p:spPr>
        <p:txBody>
          <a:bodyPr wrap="square" rtlCol="0">
            <a:spAutoFit/>
          </a:bodyPr>
          <a:lstStyle/>
          <a:p>
            <a:pPr algn="ctr"/>
            <a:r>
              <a:rPr lang="en-US" sz="1200" dirty="0">
                <a:solidFill>
                  <a:schemeClr val="bg1"/>
                </a:solidFill>
              </a:rPr>
              <a:t>Migrating Legacy DB into Oracle MDM</a:t>
            </a:r>
          </a:p>
        </p:txBody>
      </p:sp>
      <p:sp>
        <p:nvSpPr>
          <p:cNvPr id="12" name="TextBox 11">
            <a:extLst>
              <a:ext uri="{FF2B5EF4-FFF2-40B4-BE49-F238E27FC236}">
                <a16:creationId xmlns:a16="http://schemas.microsoft.com/office/drawing/2014/main" id="{4F5AE892-A2E2-4EE3-9BC9-FF953F3F811C}"/>
              </a:ext>
            </a:extLst>
          </p:cNvPr>
          <p:cNvSpPr txBox="1"/>
          <p:nvPr/>
        </p:nvSpPr>
        <p:spPr>
          <a:xfrm>
            <a:off x="9330327" y="1151786"/>
            <a:ext cx="1707785" cy="338554"/>
          </a:xfrm>
          <a:prstGeom prst="rect">
            <a:avLst/>
          </a:prstGeom>
          <a:solidFill>
            <a:srgbClr val="DB210B">
              <a:alpha val="70000"/>
            </a:srgbClr>
          </a:solidFill>
          <a:effectLst>
            <a:outerShdw blurRad="50800" dist="38100" dir="2700000" algn="tl" rotWithShape="0">
              <a:prstClr val="black">
                <a:alpha val="40000"/>
              </a:prstClr>
            </a:outerShdw>
          </a:effectLst>
        </p:spPr>
        <p:txBody>
          <a:bodyPr wrap="square" rtlCol="0">
            <a:spAutoFit/>
          </a:bodyPr>
          <a:lstStyle/>
          <a:p>
            <a:pPr algn="ctr"/>
            <a:r>
              <a:rPr lang="en-US" sz="1600" dirty="0">
                <a:solidFill>
                  <a:schemeClr val="bg1"/>
                </a:solidFill>
              </a:rPr>
              <a:t>Data Governance</a:t>
            </a:r>
          </a:p>
        </p:txBody>
      </p:sp>
      <p:pic>
        <p:nvPicPr>
          <p:cNvPr id="5122" name="Picture 2" descr="Image result for sap logo">
            <a:extLst>
              <a:ext uri="{FF2B5EF4-FFF2-40B4-BE49-F238E27FC236}">
                <a16:creationId xmlns:a16="http://schemas.microsoft.com/office/drawing/2014/main" id="{F6E382A4-093A-4D5F-A743-D04B81930576}"/>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r="21386"/>
          <a:stretch/>
        </p:blipFill>
        <p:spPr bwMode="auto">
          <a:xfrm>
            <a:off x="1663893" y="1757667"/>
            <a:ext cx="1072972" cy="5459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static.thenounproject.com/png/1703390-200.png">
            <a:extLst>
              <a:ext uri="{FF2B5EF4-FFF2-40B4-BE49-F238E27FC236}">
                <a16:creationId xmlns:a16="http://schemas.microsoft.com/office/drawing/2014/main" id="{727222DD-0109-42C2-A682-6D6BEC566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197" y="1458797"/>
            <a:ext cx="1143685" cy="114368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static.thenounproject.com/png/2025977-200.png">
            <a:extLst>
              <a:ext uri="{FF2B5EF4-FFF2-40B4-BE49-F238E27FC236}">
                <a16:creationId xmlns:a16="http://schemas.microsoft.com/office/drawing/2014/main" id="{4D6DB9A9-C674-4AE9-852B-6F7FCC474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6158" y="1585114"/>
            <a:ext cx="891051" cy="891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7BE3F4-2611-49B0-8C7B-07D1F0B12FC5}"/>
              </a:ext>
            </a:extLst>
          </p:cNvPr>
          <p:cNvSpPr txBox="1"/>
          <p:nvPr/>
        </p:nvSpPr>
        <p:spPr>
          <a:xfrm>
            <a:off x="634010" y="3545446"/>
            <a:ext cx="3315260" cy="1169551"/>
          </a:xfrm>
          <a:prstGeom prst="rect">
            <a:avLst/>
          </a:prstGeom>
          <a:solidFill>
            <a:srgbClr val="484848">
              <a:alpha val="80000"/>
            </a:srgbClr>
          </a:solidFill>
        </p:spPr>
        <p:txBody>
          <a:bodyPr wrap="square" rtlCol="0">
            <a:spAutoFit/>
          </a:bodyPr>
          <a:lstStyle/>
          <a:p>
            <a:pPr algn="ctr"/>
            <a:r>
              <a:rPr lang="en-US" sz="1400" dirty="0">
                <a:solidFill>
                  <a:schemeClr val="bg1"/>
                </a:solidFill>
              </a:rPr>
              <a:t>By using Oracle MDM Product with </a:t>
            </a:r>
            <a:r>
              <a:rPr lang="en-US" sz="1400" b="1" dirty="0">
                <a:solidFill>
                  <a:schemeClr val="bg1"/>
                </a:solidFill>
              </a:rPr>
              <a:t>Oracle Fusion Middleware offerings</a:t>
            </a:r>
            <a:r>
              <a:rPr lang="en-US" sz="1400" dirty="0">
                <a:solidFill>
                  <a:schemeClr val="bg1"/>
                </a:solidFill>
              </a:rPr>
              <a:t>,  Cummins can have quality data foundation for application deployment from other vendors and process optimization</a:t>
            </a:r>
          </a:p>
        </p:txBody>
      </p:sp>
      <p:sp>
        <p:nvSpPr>
          <p:cNvPr id="7" name="TextBox 6">
            <a:extLst>
              <a:ext uri="{FF2B5EF4-FFF2-40B4-BE49-F238E27FC236}">
                <a16:creationId xmlns:a16="http://schemas.microsoft.com/office/drawing/2014/main" id="{1CFAD1C9-983B-40F5-BC7B-922DF008EC3D}"/>
              </a:ext>
            </a:extLst>
          </p:cNvPr>
          <p:cNvSpPr txBox="1"/>
          <p:nvPr/>
        </p:nvSpPr>
        <p:spPr>
          <a:xfrm>
            <a:off x="705323" y="2728742"/>
            <a:ext cx="3289705" cy="646331"/>
          </a:xfrm>
          <a:prstGeom prst="rect">
            <a:avLst/>
          </a:prstGeom>
          <a:noFill/>
        </p:spPr>
        <p:txBody>
          <a:bodyPr wrap="square" rtlCol="0">
            <a:spAutoFit/>
          </a:bodyPr>
          <a:lstStyle/>
          <a:p>
            <a:pPr algn="ctr"/>
            <a:r>
              <a:rPr lang="en-US" sz="1200" i="1" dirty="0">
                <a:solidFill>
                  <a:srgbClr val="484848"/>
                </a:solidFill>
              </a:rPr>
              <a:t>“Cummins is currently implementing SAP DBS to replace Legacy ERP. How will Oracle MDM and SAP DBS work together?”</a:t>
            </a:r>
          </a:p>
        </p:txBody>
      </p:sp>
      <p:sp>
        <p:nvSpPr>
          <p:cNvPr id="24" name="TextBox 23">
            <a:extLst>
              <a:ext uri="{FF2B5EF4-FFF2-40B4-BE49-F238E27FC236}">
                <a16:creationId xmlns:a16="http://schemas.microsoft.com/office/drawing/2014/main" id="{62504B88-586A-427A-A5A8-5C716E175A94}"/>
              </a:ext>
            </a:extLst>
          </p:cNvPr>
          <p:cNvSpPr txBox="1"/>
          <p:nvPr/>
        </p:nvSpPr>
        <p:spPr>
          <a:xfrm>
            <a:off x="4635498" y="3545446"/>
            <a:ext cx="3315260" cy="1077218"/>
          </a:xfrm>
          <a:prstGeom prst="rect">
            <a:avLst/>
          </a:prstGeom>
          <a:solidFill>
            <a:srgbClr val="484848">
              <a:alpha val="80000"/>
            </a:srgbClr>
          </a:solidFill>
        </p:spPr>
        <p:txBody>
          <a:bodyPr wrap="square" rtlCol="0">
            <a:spAutoFit/>
          </a:bodyPr>
          <a:lstStyle/>
          <a:p>
            <a:pPr algn="ctr"/>
            <a:r>
              <a:rPr lang="en-US" sz="1600" dirty="0">
                <a:solidFill>
                  <a:schemeClr val="bg1"/>
                </a:solidFill>
              </a:rPr>
              <a:t> Oracle Data Integration Platform Cloud (DIPC) is a cloud-based platform for data transformation, integration, replication, and governance</a:t>
            </a:r>
          </a:p>
        </p:txBody>
      </p:sp>
      <p:sp>
        <p:nvSpPr>
          <p:cNvPr id="27" name="TextBox 26">
            <a:extLst>
              <a:ext uri="{FF2B5EF4-FFF2-40B4-BE49-F238E27FC236}">
                <a16:creationId xmlns:a16="http://schemas.microsoft.com/office/drawing/2014/main" id="{C5A585EC-3A0A-4A4F-BE1A-6D00CB1EEE60}"/>
              </a:ext>
            </a:extLst>
          </p:cNvPr>
          <p:cNvSpPr txBox="1"/>
          <p:nvPr/>
        </p:nvSpPr>
        <p:spPr>
          <a:xfrm>
            <a:off x="4509300" y="2849792"/>
            <a:ext cx="3683719" cy="461665"/>
          </a:xfrm>
          <a:prstGeom prst="rect">
            <a:avLst/>
          </a:prstGeom>
          <a:noFill/>
        </p:spPr>
        <p:txBody>
          <a:bodyPr wrap="square" rtlCol="0">
            <a:spAutoFit/>
          </a:bodyPr>
          <a:lstStyle/>
          <a:p>
            <a:pPr algn="ctr"/>
            <a:r>
              <a:rPr lang="en-US" sz="1200" i="1" dirty="0">
                <a:solidFill>
                  <a:srgbClr val="484848"/>
                </a:solidFill>
              </a:rPr>
              <a:t>“How do we integrate the legacy data into three hubs with deploying it in the cloud in mind?”</a:t>
            </a:r>
          </a:p>
        </p:txBody>
      </p:sp>
      <p:pic>
        <p:nvPicPr>
          <p:cNvPr id="33" name="Picture 8" descr="https://static.thenounproject.com/png/2025977-200.png">
            <a:extLst>
              <a:ext uri="{FF2B5EF4-FFF2-40B4-BE49-F238E27FC236}">
                <a16:creationId xmlns:a16="http://schemas.microsoft.com/office/drawing/2014/main" id="{B6623847-75FA-4B80-8A89-3D5646583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2597" y="1946791"/>
            <a:ext cx="1078172" cy="107817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CDD58032-5314-4CA3-8E20-9E41ECE5C1CB}"/>
              </a:ext>
            </a:extLst>
          </p:cNvPr>
          <p:cNvSpPr/>
          <p:nvPr/>
        </p:nvSpPr>
        <p:spPr>
          <a:xfrm>
            <a:off x="9047901" y="2932853"/>
            <a:ext cx="2272635" cy="46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3671471-7C39-42C7-B1D3-D4FF2CB13808}"/>
              </a:ext>
            </a:extLst>
          </p:cNvPr>
          <p:cNvSpPr/>
          <p:nvPr/>
        </p:nvSpPr>
        <p:spPr>
          <a:xfrm>
            <a:off x="9054155" y="3461353"/>
            <a:ext cx="2272635" cy="412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DE10C8F9-C8EE-48E8-A699-1AC699B677A1}"/>
              </a:ext>
            </a:extLst>
          </p:cNvPr>
          <p:cNvSpPr txBox="1"/>
          <p:nvPr/>
        </p:nvSpPr>
        <p:spPr>
          <a:xfrm>
            <a:off x="9197698" y="2860750"/>
            <a:ext cx="2402958" cy="646331"/>
          </a:xfrm>
          <a:prstGeom prst="rect">
            <a:avLst/>
          </a:prstGeom>
          <a:noFill/>
        </p:spPr>
        <p:txBody>
          <a:bodyPr wrap="square" rtlCol="0">
            <a:spAutoFit/>
          </a:bodyPr>
          <a:lstStyle/>
          <a:p>
            <a:r>
              <a:rPr lang="en-US" dirty="0"/>
              <a:t>Using an API based approach</a:t>
            </a:r>
          </a:p>
        </p:txBody>
      </p:sp>
      <p:sp>
        <p:nvSpPr>
          <p:cNvPr id="37" name="TextBox 36">
            <a:extLst>
              <a:ext uri="{FF2B5EF4-FFF2-40B4-BE49-F238E27FC236}">
                <a16:creationId xmlns:a16="http://schemas.microsoft.com/office/drawing/2014/main" id="{9275B971-DFED-42FF-873B-79B6C7E1E9CB}"/>
              </a:ext>
            </a:extLst>
          </p:cNvPr>
          <p:cNvSpPr txBox="1"/>
          <p:nvPr/>
        </p:nvSpPr>
        <p:spPr>
          <a:xfrm>
            <a:off x="9047901" y="3653877"/>
            <a:ext cx="2626295" cy="3785652"/>
          </a:xfrm>
          <a:prstGeom prst="rect">
            <a:avLst/>
          </a:prstGeom>
          <a:noFill/>
        </p:spPr>
        <p:txBody>
          <a:bodyPr wrap="square" rtlCol="0">
            <a:spAutoFit/>
          </a:bodyPr>
          <a:lstStyle/>
          <a:p>
            <a:r>
              <a:rPr lang="en-US" sz="1600" dirty="0"/>
              <a:t>Building APIs • Create an API on top of a service that, for example, accesses data formerly locked inside your monolithic applications</a:t>
            </a:r>
          </a:p>
          <a:p>
            <a:r>
              <a:rPr lang="en-US" sz="1600" dirty="0"/>
              <a:t>Deploying APIs </a:t>
            </a:r>
          </a:p>
          <a:p>
            <a:r>
              <a:rPr lang="en-US" sz="1600" dirty="0"/>
              <a:t>• After the APIs are created, they’re deployed to an API gateway for usage. </a:t>
            </a:r>
          </a:p>
          <a:p>
            <a:r>
              <a:rPr lang="en-US" sz="1600" dirty="0"/>
              <a:t>• One-click deployment enables simple and quick connection of new APIs to gateways. </a:t>
            </a:r>
          </a:p>
          <a:p>
            <a:r>
              <a:rPr lang="en-US" sz="1600" dirty="0"/>
              <a:t>• Gateways can run in the Oracle Cloud or on-premises</a:t>
            </a:r>
          </a:p>
        </p:txBody>
      </p:sp>
      <p:pic>
        <p:nvPicPr>
          <p:cNvPr id="38" name="Picture 37">
            <a:extLst>
              <a:ext uri="{FF2B5EF4-FFF2-40B4-BE49-F238E27FC236}">
                <a16:creationId xmlns:a16="http://schemas.microsoft.com/office/drawing/2014/main" id="{F73C343E-7633-48DD-B956-27B8402C6C70}"/>
              </a:ext>
            </a:extLst>
          </p:cNvPr>
          <p:cNvPicPr>
            <a:picLocks noChangeAspect="1"/>
          </p:cNvPicPr>
          <p:nvPr/>
        </p:nvPicPr>
        <p:blipFill>
          <a:blip r:embed="rId5"/>
          <a:stretch>
            <a:fillRect/>
          </a:stretch>
        </p:blipFill>
        <p:spPr>
          <a:xfrm>
            <a:off x="11262917" y="962125"/>
            <a:ext cx="3003495" cy="1668012"/>
          </a:xfrm>
          <a:prstGeom prst="rect">
            <a:avLst/>
          </a:prstGeom>
        </p:spPr>
      </p:pic>
      <p:pic>
        <p:nvPicPr>
          <p:cNvPr id="39" name="Content Placeholder 3">
            <a:extLst>
              <a:ext uri="{FF2B5EF4-FFF2-40B4-BE49-F238E27FC236}">
                <a16:creationId xmlns:a16="http://schemas.microsoft.com/office/drawing/2014/main" id="{87A73F28-C78D-4B2E-A110-960ADF4D05E8}"/>
              </a:ext>
            </a:extLst>
          </p:cNvPr>
          <p:cNvPicPr>
            <a:picLocks noChangeAspect="1"/>
          </p:cNvPicPr>
          <p:nvPr/>
        </p:nvPicPr>
        <p:blipFill>
          <a:blip r:embed="rId6"/>
          <a:stretch>
            <a:fillRect/>
          </a:stretch>
        </p:blipFill>
        <p:spPr>
          <a:xfrm>
            <a:off x="12388610" y="3736597"/>
            <a:ext cx="1771890" cy="1121673"/>
          </a:xfrm>
          <a:prstGeom prst="rect">
            <a:avLst/>
          </a:prstGeom>
        </p:spPr>
      </p:pic>
      <p:sp>
        <p:nvSpPr>
          <p:cNvPr id="25" name="Oval 24">
            <a:extLst>
              <a:ext uri="{FF2B5EF4-FFF2-40B4-BE49-F238E27FC236}">
                <a16:creationId xmlns:a16="http://schemas.microsoft.com/office/drawing/2014/main" id="{2A26CA6C-F397-4D2D-B154-CE0930F91538}"/>
              </a:ext>
            </a:extLst>
          </p:cNvPr>
          <p:cNvSpPr/>
          <p:nvPr/>
        </p:nvSpPr>
        <p:spPr>
          <a:xfrm>
            <a:off x="3158676" y="6195562"/>
            <a:ext cx="130629" cy="123272"/>
          </a:xfrm>
          <a:prstGeom prst="ellipse">
            <a:avLst/>
          </a:prstGeom>
          <a:solidFill>
            <a:srgbClr val="484848"/>
          </a:solidFill>
          <a:ln w="2540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218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9846</TotalTime>
  <Words>4524</Words>
  <Application>Microsoft Office PowerPoint</Application>
  <PresentationFormat>Widescreen</PresentationFormat>
  <Paragraphs>754</Paragraphs>
  <Slides>74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Symbol</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Integrating the three hubs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Microservices on AWS</vt:lpstr>
      <vt:lpstr>Managing DevOps on AWS</vt:lpstr>
      <vt:lpstr>DevOps Practices</vt:lpstr>
      <vt:lpstr>Microservices Architecture - Microsoft</vt:lpstr>
      <vt:lpstr>Digital Transformation Requirements </vt:lpstr>
      <vt:lpstr>Creating a digital business technology platform</vt:lpstr>
      <vt:lpstr>PowerPoint Presentation</vt:lpstr>
      <vt:lpstr>PowerPoint Presentation</vt:lpstr>
      <vt:lpstr>PowerPoint Presentation</vt:lpstr>
      <vt:lpstr>PowerPoint Presentation</vt:lpstr>
      <vt:lpstr>PowerPoint Presentation</vt:lpstr>
      <vt:lpstr>PowerPoint Presentation</vt:lpstr>
      <vt:lpstr>Shift from traditional IT spending to cloud </vt:lpstr>
      <vt:lpstr>Run – Grow – Transform Model</vt:lpstr>
      <vt:lpstr>Run Assumptions</vt:lpstr>
      <vt:lpstr>Grow Assumptions</vt:lpstr>
      <vt:lpstr>Transform Assumptions</vt:lpstr>
      <vt:lpstr>NPV Model</vt:lpstr>
      <vt:lpstr>Cummins business units – Sales breakdown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Jiwon Chae</dc:creator>
  <cp:lastModifiedBy>Jiwon Chae</cp:lastModifiedBy>
  <cp:revision>191</cp:revision>
  <dcterms:created xsi:type="dcterms:W3CDTF">2018-12-03T22:12:24Z</dcterms:created>
  <dcterms:modified xsi:type="dcterms:W3CDTF">2018-12-12T02:43:09Z</dcterms:modified>
</cp:coreProperties>
</file>